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Montserrat Bold" charset="1" panose="00000800000000000000"/>
      <p:regular r:id="rId28"/>
    </p:embeddedFont>
    <p:embeddedFont>
      <p:font typeface="Montserrat" charset="1" panose="000005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gi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gi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450793" y="128729"/>
            <a:ext cx="9725664" cy="9780860"/>
          </a:xfrm>
          <a:custGeom>
            <a:avLst/>
            <a:gdLst/>
            <a:ahLst/>
            <a:cxnLst/>
            <a:rect r="r" b="b" t="t" l="l"/>
            <a:pathLst>
              <a:path h="9780860" w="9725664">
                <a:moveTo>
                  <a:pt x="0" y="0"/>
                </a:moveTo>
                <a:lnTo>
                  <a:pt x="9725664" y="0"/>
                </a:lnTo>
                <a:lnTo>
                  <a:pt x="9725664" y="9780861"/>
                </a:lnTo>
                <a:lnTo>
                  <a:pt x="0" y="97808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850884">
            <a:off x="11190692" y="1400761"/>
            <a:ext cx="6434171" cy="7236798"/>
          </a:xfrm>
          <a:custGeom>
            <a:avLst/>
            <a:gdLst/>
            <a:ahLst/>
            <a:cxnLst/>
            <a:rect r="r" b="b" t="t" l="l"/>
            <a:pathLst>
              <a:path h="7236798" w="6434171">
                <a:moveTo>
                  <a:pt x="6434171" y="0"/>
                </a:moveTo>
                <a:lnTo>
                  <a:pt x="0" y="0"/>
                </a:lnTo>
                <a:lnTo>
                  <a:pt x="0" y="7236798"/>
                </a:lnTo>
                <a:lnTo>
                  <a:pt x="6434171" y="7236798"/>
                </a:lnTo>
                <a:lnTo>
                  <a:pt x="6434171"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068734" y="6606060"/>
            <a:ext cx="13435447" cy="1607325"/>
            <a:chOff x="0" y="0"/>
            <a:chExt cx="1676824" cy="200604"/>
          </a:xfrm>
        </p:grpSpPr>
        <p:sp>
          <p:nvSpPr>
            <p:cNvPr name="Freeform 5" id="5"/>
            <p:cNvSpPr/>
            <p:nvPr/>
          </p:nvSpPr>
          <p:spPr>
            <a:xfrm flipH="false" flipV="false" rot="0">
              <a:off x="0" y="0"/>
              <a:ext cx="1676824" cy="200604"/>
            </a:xfrm>
            <a:custGeom>
              <a:avLst/>
              <a:gdLst/>
              <a:ahLst/>
              <a:cxnLst/>
              <a:rect r="r" b="b" t="t" l="l"/>
              <a:pathLst>
                <a:path h="200604" w="1676824">
                  <a:moveTo>
                    <a:pt x="0" y="0"/>
                  </a:moveTo>
                  <a:lnTo>
                    <a:pt x="1676824" y="0"/>
                  </a:lnTo>
                  <a:lnTo>
                    <a:pt x="1676824" y="200604"/>
                  </a:lnTo>
                  <a:lnTo>
                    <a:pt x="0" y="200604"/>
                  </a:lnTo>
                  <a:close/>
                </a:path>
              </a:pathLst>
            </a:custGeom>
            <a:solidFill>
              <a:srgbClr val="4E4D4A"/>
            </a:solidFill>
          </p:spPr>
        </p:sp>
        <p:sp>
          <p:nvSpPr>
            <p:cNvPr name="TextBox 6" id="6"/>
            <p:cNvSpPr txBox="true"/>
            <p:nvPr/>
          </p:nvSpPr>
          <p:spPr>
            <a:xfrm>
              <a:off x="0" y="-28575"/>
              <a:ext cx="1676824" cy="229179"/>
            </a:xfrm>
            <a:prstGeom prst="rect">
              <a:avLst/>
            </a:prstGeom>
          </p:spPr>
          <p:txBody>
            <a:bodyPr anchor="ctr" rtlCol="false" tIns="23812" lIns="23812" bIns="23812" rIns="23812"/>
            <a:lstStyle/>
            <a:p>
              <a:pPr algn="ctr">
                <a:lnSpc>
                  <a:spcPts val="1640"/>
                </a:lnSpc>
              </a:pPr>
            </a:p>
          </p:txBody>
        </p:sp>
      </p:grpSp>
      <p:sp>
        <p:nvSpPr>
          <p:cNvPr name="Freeform 7" id="7"/>
          <p:cNvSpPr/>
          <p:nvPr/>
        </p:nvSpPr>
        <p:spPr>
          <a:xfrm flipH="false" flipV="false" rot="0">
            <a:off x="-479880" y="-485531"/>
            <a:ext cx="4106012" cy="4106012"/>
          </a:xfrm>
          <a:custGeom>
            <a:avLst/>
            <a:gdLst/>
            <a:ahLst/>
            <a:cxnLst/>
            <a:rect r="r" b="b" t="t" l="l"/>
            <a:pathLst>
              <a:path h="4106012" w="4106012">
                <a:moveTo>
                  <a:pt x="0" y="0"/>
                </a:moveTo>
                <a:lnTo>
                  <a:pt x="4106012" y="0"/>
                </a:lnTo>
                <a:lnTo>
                  <a:pt x="4106012" y="4106012"/>
                </a:lnTo>
                <a:lnTo>
                  <a:pt x="0" y="4106012"/>
                </a:lnTo>
                <a:lnTo>
                  <a:pt x="0" y="0"/>
                </a:lnTo>
                <a:close/>
              </a:path>
            </a:pathLst>
          </a:custGeom>
          <a:blipFill>
            <a:blip r:embed="rId6"/>
            <a:stretch>
              <a:fillRect l="0" t="0" r="0" b="0"/>
            </a:stretch>
          </a:blipFill>
        </p:spPr>
      </p:sp>
      <p:sp>
        <p:nvSpPr>
          <p:cNvPr name="TextBox 8" id="8"/>
          <p:cNvSpPr txBox="true"/>
          <p:nvPr/>
        </p:nvSpPr>
        <p:spPr>
          <a:xfrm rot="0">
            <a:off x="768635" y="891200"/>
            <a:ext cx="2857497" cy="6170809"/>
          </a:xfrm>
          <a:prstGeom prst="rect">
            <a:avLst/>
          </a:prstGeom>
        </p:spPr>
        <p:txBody>
          <a:bodyPr anchor="t" rtlCol="false" tIns="0" lIns="0" bIns="0" rIns="0">
            <a:spAutoFit/>
          </a:bodyPr>
          <a:lstStyle/>
          <a:p>
            <a:pPr algn="r">
              <a:lnSpc>
                <a:spcPts val="50476"/>
              </a:lnSpc>
            </a:pPr>
            <a:r>
              <a:rPr lang="en-US" b="true" sz="36054">
                <a:solidFill>
                  <a:srgbClr val="4E4D4A"/>
                </a:solidFill>
                <a:latin typeface="Montserrat Bold"/>
                <a:ea typeface="Montserrat Bold"/>
                <a:cs typeface="Montserrat Bold"/>
                <a:sym typeface="Montserrat Bold"/>
              </a:rPr>
              <a:t>6</a:t>
            </a:r>
          </a:p>
        </p:txBody>
      </p:sp>
      <p:sp>
        <p:nvSpPr>
          <p:cNvPr name="TextBox 9" id="9"/>
          <p:cNvSpPr txBox="true"/>
          <p:nvPr/>
        </p:nvSpPr>
        <p:spPr>
          <a:xfrm rot="0">
            <a:off x="3907594" y="2315500"/>
            <a:ext cx="7459119" cy="4089781"/>
          </a:xfrm>
          <a:prstGeom prst="rect">
            <a:avLst/>
          </a:prstGeom>
        </p:spPr>
        <p:txBody>
          <a:bodyPr anchor="t" rtlCol="false" tIns="0" lIns="0" bIns="0" rIns="0">
            <a:spAutoFit/>
          </a:bodyPr>
          <a:lstStyle/>
          <a:p>
            <a:pPr algn="l">
              <a:lnSpc>
                <a:spcPts val="10682"/>
              </a:lnSpc>
            </a:pPr>
            <a:r>
              <a:rPr lang="en-US" b="true" sz="9800">
                <a:solidFill>
                  <a:srgbClr val="4E4D4A"/>
                </a:solidFill>
                <a:latin typeface="Montserrat Bold"/>
                <a:ea typeface="Montserrat Bold"/>
                <a:cs typeface="Montserrat Bold"/>
                <a:sym typeface="Montserrat Bold"/>
              </a:rPr>
              <a:t>CRITICAL </a:t>
            </a:r>
          </a:p>
          <a:p>
            <a:pPr algn="l">
              <a:lnSpc>
                <a:spcPts val="10682"/>
              </a:lnSpc>
            </a:pPr>
            <a:r>
              <a:rPr lang="en-US" b="true" sz="9800">
                <a:solidFill>
                  <a:srgbClr val="4E4D4A"/>
                </a:solidFill>
                <a:latin typeface="Montserrat Bold"/>
                <a:ea typeface="Montserrat Bold"/>
                <a:cs typeface="Montserrat Bold"/>
                <a:sym typeface="Montserrat Bold"/>
              </a:rPr>
              <a:t>THINKING SKILLS</a:t>
            </a:r>
          </a:p>
        </p:txBody>
      </p:sp>
      <p:sp>
        <p:nvSpPr>
          <p:cNvPr name="TextBox 10" id="10"/>
          <p:cNvSpPr txBox="true"/>
          <p:nvPr/>
        </p:nvSpPr>
        <p:spPr>
          <a:xfrm rot="0">
            <a:off x="1165956" y="6902294"/>
            <a:ext cx="9903546" cy="903604"/>
          </a:xfrm>
          <a:prstGeom prst="rect">
            <a:avLst/>
          </a:prstGeom>
        </p:spPr>
        <p:txBody>
          <a:bodyPr anchor="t" rtlCol="false" tIns="0" lIns="0" bIns="0" rIns="0">
            <a:spAutoFit/>
          </a:bodyPr>
          <a:lstStyle/>
          <a:p>
            <a:pPr algn="l">
              <a:lnSpc>
                <a:spcPts val="7420"/>
              </a:lnSpc>
            </a:pPr>
            <a:r>
              <a:rPr lang="en-US" sz="5300">
                <a:solidFill>
                  <a:srgbClr val="FFFFFF"/>
                </a:solidFill>
                <a:latin typeface="Montserrat"/>
                <a:ea typeface="Montserrat"/>
                <a:cs typeface="Montserrat"/>
                <a:sym typeface="Montserrat"/>
              </a:rPr>
              <a:t>Improving </a:t>
            </a:r>
            <a:r>
              <a:rPr lang="en-US" sz="5300">
                <a:solidFill>
                  <a:srgbClr val="FFFFFF"/>
                </a:solidFill>
                <a:latin typeface="Montserrat"/>
                <a:ea typeface="Montserrat"/>
                <a:cs typeface="Montserrat"/>
                <a:sym typeface="Montserrat"/>
              </a:rPr>
              <a:t>Media Literacy</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543050"/>
            <a:chOff x="0" y="0"/>
            <a:chExt cx="4816593" cy="406400"/>
          </a:xfrm>
        </p:grpSpPr>
        <p:sp>
          <p:nvSpPr>
            <p:cNvPr name="Freeform 3" id="3"/>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4" id="4"/>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743950"/>
            <a:ext cx="18288000" cy="1543050"/>
            <a:chOff x="0" y="0"/>
            <a:chExt cx="4816593" cy="406400"/>
          </a:xfrm>
        </p:grpSpPr>
        <p:sp>
          <p:nvSpPr>
            <p:cNvPr name="Freeform 6" id="6"/>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7" id="7"/>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2372975" y="4371975"/>
            <a:ext cx="10287000" cy="1543050"/>
            <a:chOff x="0" y="0"/>
            <a:chExt cx="2709333" cy="406400"/>
          </a:xfrm>
        </p:grpSpPr>
        <p:sp>
          <p:nvSpPr>
            <p:cNvPr name="Freeform 9" id="9"/>
            <p:cNvSpPr/>
            <p:nvPr/>
          </p:nvSpPr>
          <p:spPr>
            <a:xfrm flipH="false" flipV="false" rot="0">
              <a:off x="0" y="0"/>
              <a:ext cx="2709333" cy="406400"/>
            </a:xfrm>
            <a:custGeom>
              <a:avLst/>
              <a:gdLst/>
              <a:ahLst/>
              <a:cxnLst/>
              <a:rect r="r" b="b" t="t" l="l"/>
              <a:pathLst>
                <a:path h="406400" w="2709333">
                  <a:moveTo>
                    <a:pt x="0" y="0"/>
                  </a:moveTo>
                  <a:lnTo>
                    <a:pt x="2709333" y="0"/>
                  </a:lnTo>
                  <a:lnTo>
                    <a:pt x="2709333" y="406400"/>
                  </a:lnTo>
                  <a:lnTo>
                    <a:pt x="0" y="406400"/>
                  </a:lnTo>
                  <a:close/>
                </a:path>
              </a:pathLst>
            </a:custGeom>
            <a:solidFill>
              <a:srgbClr val="4E4D4A"/>
            </a:solidFill>
          </p:spPr>
        </p:sp>
        <p:sp>
          <p:nvSpPr>
            <p:cNvPr name="TextBox 10" id="10"/>
            <p:cNvSpPr txBox="true"/>
            <p:nvPr/>
          </p:nvSpPr>
          <p:spPr>
            <a:xfrm>
              <a:off x="0" y="-38100"/>
              <a:ext cx="2709333" cy="444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28700" y="3190735"/>
            <a:ext cx="10900583" cy="982218"/>
          </a:xfrm>
          <a:prstGeom prst="rect">
            <a:avLst/>
          </a:prstGeom>
        </p:spPr>
        <p:txBody>
          <a:bodyPr anchor="t" rtlCol="false" tIns="0" lIns="0" bIns="0" rIns="0">
            <a:spAutoFit/>
          </a:bodyPr>
          <a:lstStyle/>
          <a:p>
            <a:pPr algn="l">
              <a:lnSpc>
                <a:spcPts val="7521"/>
              </a:lnSpc>
            </a:pPr>
            <a:r>
              <a:rPr lang="en-US" sz="6900">
                <a:solidFill>
                  <a:srgbClr val="4E4D4A"/>
                </a:solidFill>
                <a:latin typeface="Montserrat"/>
                <a:ea typeface="Montserrat"/>
                <a:cs typeface="Montserrat"/>
                <a:sym typeface="Montserrat"/>
              </a:rPr>
              <a:t>Engage In Conversation</a:t>
            </a:r>
          </a:p>
        </p:txBody>
      </p:sp>
      <p:sp>
        <p:nvSpPr>
          <p:cNvPr name="TextBox 12" id="12"/>
          <p:cNvSpPr txBox="true"/>
          <p:nvPr/>
        </p:nvSpPr>
        <p:spPr>
          <a:xfrm rot="0">
            <a:off x="1028700" y="2124075"/>
            <a:ext cx="2174386" cy="1028688"/>
          </a:xfrm>
          <a:prstGeom prst="rect">
            <a:avLst/>
          </a:prstGeom>
        </p:spPr>
        <p:txBody>
          <a:bodyPr anchor="t" rtlCol="false" tIns="0" lIns="0" bIns="0" rIns="0">
            <a:spAutoFit/>
          </a:bodyPr>
          <a:lstStyle/>
          <a:p>
            <a:pPr algn="l">
              <a:lnSpc>
                <a:spcPts val="8400"/>
              </a:lnSpc>
            </a:pPr>
            <a:r>
              <a:rPr lang="en-US" sz="6000">
                <a:solidFill>
                  <a:srgbClr val="4E4D4A"/>
                </a:solidFill>
                <a:latin typeface="Montserrat"/>
                <a:ea typeface="Montserrat"/>
                <a:cs typeface="Montserrat"/>
                <a:sym typeface="Montserrat"/>
              </a:rPr>
              <a:t>03</a:t>
            </a:r>
          </a:p>
        </p:txBody>
      </p:sp>
      <p:sp>
        <p:nvSpPr>
          <p:cNvPr name="TextBox 13" id="13"/>
          <p:cNvSpPr txBox="true"/>
          <p:nvPr/>
        </p:nvSpPr>
        <p:spPr>
          <a:xfrm rot="0">
            <a:off x="1028700" y="4430077"/>
            <a:ext cx="9382252" cy="26479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Respectful and constructive dialogue with others can lead to collaboration and an exchange of ideas. Conversations with others help us challenge our assumptions and get feedback to our own questions and opinions. </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543050"/>
            <a:chOff x="0" y="0"/>
            <a:chExt cx="4816593" cy="406400"/>
          </a:xfrm>
        </p:grpSpPr>
        <p:sp>
          <p:nvSpPr>
            <p:cNvPr name="Freeform 3" id="3"/>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4" id="4"/>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743950"/>
            <a:ext cx="18288000" cy="1543050"/>
            <a:chOff x="0" y="0"/>
            <a:chExt cx="4816593" cy="406400"/>
          </a:xfrm>
        </p:grpSpPr>
        <p:sp>
          <p:nvSpPr>
            <p:cNvPr name="Freeform 6" id="6"/>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7" id="7"/>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028700" y="3076435"/>
            <a:ext cx="10240703" cy="982224"/>
          </a:xfrm>
          <a:prstGeom prst="rect">
            <a:avLst/>
          </a:prstGeom>
        </p:spPr>
        <p:txBody>
          <a:bodyPr anchor="t" rtlCol="false" tIns="0" lIns="0" bIns="0" rIns="0">
            <a:spAutoFit/>
          </a:bodyPr>
          <a:lstStyle/>
          <a:p>
            <a:pPr algn="l">
              <a:lnSpc>
                <a:spcPts val="7521"/>
              </a:lnSpc>
            </a:pPr>
            <a:r>
              <a:rPr lang="en-US" sz="6900">
                <a:solidFill>
                  <a:srgbClr val="4E4D4A"/>
                </a:solidFill>
                <a:latin typeface="Montserrat"/>
                <a:ea typeface="Montserrat"/>
                <a:cs typeface="Montserrat"/>
                <a:sym typeface="Montserrat"/>
              </a:rPr>
              <a:t>Self-Reflect</a:t>
            </a:r>
          </a:p>
        </p:txBody>
      </p:sp>
      <p:sp>
        <p:nvSpPr>
          <p:cNvPr name="TextBox 9" id="9"/>
          <p:cNvSpPr txBox="true"/>
          <p:nvPr/>
        </p:nvSpPr>
        <p:spPr>
          <a:xfrm rot="0">
            <a:off x="1028700" y="2009775"/>
            <a:ext cx="2174386" cy="1028688"/>
          </a:xfrm>
          <a:prstGeom prst="rect">
            <a:avLst/>
          </a:prstGeom>
        </p:spPr>
        <p:txBody>
          <a:bodyPr anchor="t" rtlCol="false" tIns="0" lIns="0" bIns="0" rIns="0">
            <a:spAutoFit/>
          </a:bodyPr>
          <a:lstStyle/>
          <a:p>
            <a:pPr algn="l">
              <a:lnSpc>
                <a:spcPts val="8400"/>
              </a:lnSpc>
            </a:pPr>
            <a:r>
              <a:rPr lang="en-US" sz="6000">
                <a:solidFill>
                  <a:srgbClr val="4E4D4A"/>
                </a:solidFill>
                <a:latin typeface="Montserrat"/>
                <a:ea typeface="Montserrat"/>
                <a:cs typeface="Montserrat"/>
                <a:sym typeface="Montserrat"/>
              </a:rPr>
              <a:t>04</a:t>
            </a:r>
          </a:p>
        </p:txBody>
      </p:sp>
      <p:sp>
        <p:nvSpPr>
          <p:cNvPr name="TextBox 10" id="10"/>
          <p:cNvSpPr txBox="true"/>
          <p:nvPr/>
        </p:nvSpPr>
        <p:spPr>
          <a:xfrm rot="0">
            <a:off x="1028700" y="4425996"/>
            <a:ext cx="9579435" cy="26479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We often interpret media through our own lens of personal experiences and beliefs. It is important to examine and evaluate our thoughts and values. Introspection gives us insight into our thinking process. </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8743950"/>
            <a:ext cx="18288000" cy="1543050"/>
            <a:chOff x="0" y="0"/>
            <a:chExt cx="4816593" cy="406400"/>
          </a:xfrm>
        </p:grpSpPr>
        <p:sp>
          <p:nvSpPr>
            <p:cNvPr name="Freeform 3" id="3"/>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85A8A3"/>
            </a:solidFill>
          </p:spPr>
        </p:sp>
        <p:sp>
          <p:nvSpPr>
            <p:cNvPr name="TextBox 4" id="4"/>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12372975" y="4371975"/>
            <a:ext cx="10287000" cy="1543050"/>
            <a:chOff x="0" y="0"/>
            <a:chExt cx="2709333" cy="406400"/>
          </a:xfrm>
        </p:grpSpPr>
        <p:sp>
          <p:nvSpPr>
            <p:cNvPr name="Freeform 6" id="6"/>
            <p:cNvSpPr/>
            <p:nvPr/>
          </p:nvSpPr>
          <p:spPr>
            <a:xfrm flipH="false" flipV="false" rot="0">
              <a:off x="0" y="0"/>
              <a:ext cx="2709333" cy="406400"/>
            </a:xfrm>
            <a:custGeom>
              <a:avLst/>
              <a:gdLst/>
              <a:ahLst/>
              <a:cxnLst/>
              <a:rect r="r" b="b" t="t" l="l"/>
              <a:pathLst>
                <a:path h="406400" w="2709333">
                  <a:moveTo>
                    <a:pt x="0" y="0"/>
                  </a:moveTo>
                  <a:lnTo>
                    <a:pt x="2709333" y="0"/>
                  </a:lnTo>
                  <a:lnTo>
                    <a:pt x="2709333" y="406400"/>
                  </a:lnTo>
                  <a:lnTo>
                    <a:pt x="0" y="406400"/>
                  </a:lnTo>
                  <a:close/>
                </a:path>
              </a:pathLst>
            </a:custGeom>
            <a:solidFill>
              <a:srgbClr val="85A8A3"/>
            </a:solidFill>
          </p:spPr>
        </p:sp>
        <p:sp>
          <p:nvSpPr>
            <p:cNvPr name="TextBox 7" id="7"/>
            <p:cNvSpPr txBox="true"/>
            <p:nvPr/>
          </p:nvSpPr>
          <p:spPr>
            <a:xfrm>
              <a:off x="0" y="-38100"/>
              <a:ext cx="2709333" cy="4445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028700" y="3753802"/>
            <a:ext cx="9006987" cy="37147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We can continually become more knowledgeable. Educating ourselves allows personal growth, increases self-confidence, and enhances curiosity. When we consume media, we should ask ourselves: What can I learn from this? How will I use this information? </a:t>
            </a:r>
          </a:p>
        </p:txBody>
      </p:sp>
      <p:sp>
        <p:nvSpPr>
          <p:cNvPr name="TextBox 9" id="9"/>
          <p:cNvSpPr txBox="true"/>
          <p:nvPr/>
        </p:nvSpPr>
        <p:spPr>
          <a:xfrm rot="0">
            <a:off x="1028700" y="2514460"/>
            <a:ext cx="8751398" cy="982218"/>
          </a:xfrm>
          <a:prstGeom prst="rect">
            <a:avLst/>
          </a:prstGeom>
        </p:spPr>
        <p:txBody>
          <a:bodyPr anchor="t" rtlCol="false" tIns="0" lIns="0" bIns="0" rIns="0">
            <a:spAutoFit/>
          </a:bodyPr>
          <a:lstStyle/>
          <a:p>
            <a:pPr algn="l">
              <a:lnSpc>
                <a:spcPts val="7521"/>
              </a:lnSpc>
            </a:pPr>
            <a:r>
              <a:rPr lang="en-US" sz="6900">
                <a:solidFill>
                  <a:srgbClr val="4E4D4A"/>
                </a:solidFill>
                <a:latin typeface="Montserrat"/>
                <a:ea typeface="Montserrat"/>
                <a:cs typeface="Montserrat"/>
                <a:sym typeface="Montserrat"/>
              </a:rPr>
              <a:t>Educate Yourself</a:t>
            </a:r>
          </a:p>
        </p:txBody>
      </p:sp>
      <p:sp>
        <p:nvSpPr>
          <p:cNvPr name="TextBox 10" id="10"/>
          <p:cNvSpPr txBox="true"/>
          <p:nvPr/>
        </p:nvSpPr>
        <p:spPr>
          <a:xfrm rot="0">
            <a:off x="1028700" y="1447800"/>
            <a:ext cx="2174386" cy="1028688"/>
          </a:xfrm>
          <a:prstGeom prst="rect">
            <a:avLst/>
          </a:prstGeom>
        </p:spPr>
        <p:txBody>
          <a:bodyPr anchor="t" rtlCol="false" tIns="0" lIns="0" bIns="0" rIns="0">
            <a:spAutoFit/>
          </a:bodyPr>
          <a:lstStyle/>
          <a:p>
            <a:pPr algn="l">
              <a:lnSpc>
                <a:spcPts val="8400"/>
              </a:lnSpc>
            </a:pPr>
            <a:r>
              <a:rPr lang="en-US" sz="6000">
                <a:solidFill>
                  <a:srgbClr val="4E4D4A"/>
                </a:solidFill>
                <a:latin typeface="Montserrat"/>
                <a:ea typeface="Montserrat"/>
                <a:cs typeface="Montserrat"/>
                <a:sym typeface="Montserrat"/>
              </a:rPr>
              <a:t>05</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543050"/>
            <a:chOff x="0" y="0"/>
            <a:chExt cx="4816593" cy="406400"/>
          </a:xfrm>
        </p:grpSpPr>
        <p:sp>
          <p:nvSpPr>
            <p:cNvPr name="Freeform 3" id="3"/>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4" id="4"/>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743950"/>
            <a:ext cx="18288000" cy="1543050"/>
            <a:chOff x="0" y="0"/>
            <a:chExt cx="4816593" cy="406400"/>
          </a:xfrm>
        </p:grpSpPr>
        <p:sp>
          <p:nvSpPr>
            <p:cNvPr name="Freeform 6" id="6"/>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7" id="7"/>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5400000">
            <a:off x="12372975" y="4371975"/>
            <a:ext cx="10287000" cy="1543050"/>
            <a:chOff x="0" y="0"/>
            <a:chExt cx="2709333" cy="406400"/>
          </a:xfrm>
        </p:grpSpPr>
        <p:sp>
          <p:nvSpPr>
            <p:cNvPr name="Freeform 9" id="9"/>
            <p:cNvSpPr/>
            <p:nvPr/>
          </p:nvSpPr>
          <p:spPr>
            <a:xfrm flipH="false" flipV="false" rot="0">
              <a:off x="0" y="0"/>
              <a:ext cx="2709333" cy="406400"/>
            </a:xfrm>
            <a:custGeom>
              <a:avLst/>
              <a:gdLst/>
              <a:ahLst/>
              <a:cxnLst/>
              <a:rect r="r" b="b" t="t" l="l"/>
              <a:pathLst>
                <a:path h="406400" w="2709333">
                  <a:moveTo>
                    <a:pt x="0" y="0"/>
                  </a:moveTo>
                  <a:lnTo>
                    <a:pt x="2709333" y="0"/>
                  </a:lnTo>
                  <a:lnTo>
                    <a:pt x="2709333" y="406400"/>
                  </a:lnTo>
                  <a:lnTo>
                    <a:pt x="0" y="406400"/>
                  </a:lnTo>
                  <a:close/>
                </a:path>
              </a:pathLst>
            </a:custGeom>
            <a:solidFill>
              <a:srgbClr val="4E4D4A"/>
            </a:solidFill>
          </p:spPr>
        </p:sp>
        <p:sp>
          <p:nvSpPr>
            <p:cNvPr name="TextBox 10" id="10"/>
            <p:cNvSpPr txBox="true"/>
            <p:nvPr/>
          </p:nvSpPr>
          <p:spPr>
            <a:xfrm>
              <a:off x="0" y="-38100"/>
              <a:ext cx="2709333" cy="444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028700" y="3190735"/>
            <a:ext cx="9519748" cy="982218"/>
          </a:xfrm>
          <a:prstGeom prst="rect">
            <a:avLst/>
          </a:prstGeom>
        </p:spPr>
        <p:txBody>
          <a:bodyPr anchor="t" rtlCol="false" tIns="0" lIns="0" bIns="0" rIns="0">
            <a:spAutoFit/>
          </a:bodyPr>
          <a:lstStyle/>
          <a:p>
            <a:pPr algn="l">
              <a:lnSpc>
                <a:spcPts val="7521"/>
              </a:lnSpc>
            </a:pPr>
            <a:r>
              <a:rPr lang="en-US" sz="6900">
                <a:solidFill>
                  <a:srgbClr val="4E4D4A"/>
                </a:solidFill>
                <a:latin typeface="Montserrat"/>
                <a:ea typeface="Montserrat"/>
                <a:cs typeface="Montserrat"/>
                <a:sym typeface="Montserrat"/>
              </a:rPr>
              <a:t>Apply Your Learning</a:t>
            </a:r>
          </a:p>
        </p:txBody>
      </p:sp>
      <p:sp>
        <p:nvSpPr>
          <p:cNvPr name="TextBox 12" id="12"/>
          <p:cNvSpPr txBox="true"/>
          <p:nvPr/>
        </p:nvSpPr>
        <p:spPr>
          <a:xfrm rot="0">
            <a:off x="1028700" y="2124075"/>
            <a:ext cx="2174386" cy="1028688"/>
          </a:xfrm>
          <a:prstGeom prst="rect">
            <a:avLst/>
          </a:prstGeom>
        </p:spPr>
        <p:txBody>
          <a:bodyPr anchor="t" rtlCol="false" tIns="0" lIns="0" bIns="0" rIns="0">
            <a:spAutoFit/>
          </a:bodyPr>
          <a:lstStyle/>
          <a:p>
            <a:pPr algn="l">
              <a:lnSpc>
                <a:spcPts val="8400"/>
              </a:lnSpc>
            </a:pPr>
            <a:r>
              <a:rPr lang="en-US" sz="6000">
                <a:solidFill>
                  <a:srgbClr val="4E4D4A"/>
                </a:solidFill>
                <a:latin typeface="Montserrat"/>
                <a:ea typeface="Montserrat"/>
                <a:cs typeface="Montserrat"/>
                <a:sym typeface="Montserrat"/>
              </a:rPr>
              <a:t>06</a:t>
            </a:r>
          </a:p>
        </p:txBody>
      </p:sp>
      <p:sp>
        <p:nvSpPr>
          <p:cNvPr name="TextBox 13" id="13"/>
          <p:cNvSpPr txBox="true"/>
          <p:nvPr/>
        </p:nvSpPr>
        <p:spPr>
          <a:xfrm rot="0">
            <a:off x="1028700" y="4430077"/>
            <a:ext cx="8903286" cy="31813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We are bombarded with media every day, so we need to be mindful of what media we give our time and attention to. When we apply our skills to real-world situations, it allows us to test our understanding of concepts, apply logic, and be creative in our thinking.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7EAB90"/>
        </a:solidFill>
      </p:bgPr>
    </p:bg>
    <p:spTree>
      <p:nvGrpSpPr>
        <p:cNvPr id="1" name=""/>
        <p:cNvGrpSpPr/>
        <p:nvPr/>
      </p:nvGrpSpPr>
      <p:grpSpPr>
        <a:xfrm>
          <a:off x="0" y="0"/>
          <a:ext cx="0" cy="0"/>
          <a:chOff x="0" y="0"/>
          <a:chExt cx="0" cy="0"/>
        </a:xfrm>
      </p:grpSpPr>
      <p:sp>
        <p:nvSpPr>
          <p:cNvPr name="TextBox 2" id="2"/>
          <p:cNvSpPr txBox="true"/>
          <p:nvPr/>
        </p:nvSpPr>
        <p:spPr>
          <a:xfrm rot="0">
            <a:off x="1028700" y="1500733"/>
            <a:ext cx="6397342" cy="1416059"/>
          </a:xfrm>
          <a:prstGeom prst="rect">
            <a:avLst/>
          </a:prstGeom>
        </p:spPr>
        <p:txBody>
          <a:bodyPr anchor="t" rtlCol="false" tIns="0" lIns="0" bIns="0" rIns="0">
            <a:spAutoFit/>
          </a:bodyPr>
          <a:lstStyle/>
          <a:p>
            <a:pPr algn="ctr">
              <a:lnSpc>
                <a:spcPts val="10900"/>
              </a:lnSpc>
            </a:pPr>
            <a:r>
              <a:rPr lang="en-US" sz="10000">
                <a:solidFill>
                  <a:srgbClr val="FFFFFF"/>
                </a:solidFill>
                <a:latin typeface="Montserrat"/>
                <a:ea typeface="Montserrat"/>
                <a:cs typeface="Montserrat"/>
                <a:sym typeface="Montserrat"/>
              </a:rPr>
              <a:t>Your Turn</a:t>
            </a:r>
          </a:p>
        </p:txBody>
      </p:sp>
      <p:grpSp>
        <p:nvGrpSpPr>
          <p:cNvPr name="Group 3" id="3"/>
          <p:cNvGrpSpPr/>
          <p:nvPr/>
        </p:nvGrpSpPr>
        <p:grpSpPr>
          <a:xfrm rot="0">
            <a:off x="8538189" y="886679"/>
            <a:ext cx="8040410" cy="2231484"/>
            <a:chOff x="0" y="0"/>
            <a:chExt cx="2690375" cy="746669"/>
          </a:xfrm>
        </p:grpSpPr>
        <p:sp>
          <p:nvSpPr>
            <p:cNvPr name="Freeform 4" id="4"/>
            <p:cNvSpPr/>
            <p:nvPr/>
          </p:nvSpPr>
          <p:spPr>
            <a:xfrm flipH="false" flipV="false" rot="0">
              <a:off x="0" y="0"/>
              <a:ext cx="2690375" cy="746669"/>
            </a:xfrm>
            <a:custGeom>
              <a:avLst/>
              <a:gdLst/>
              <a:ahLst/>
              <a:cxnLst/>
              <a:rect r="r" b="b" t="t" l="l"/>
              <a:pathLst>
                <a:path h="746669" w="2690375">
                  <a:moveTo>
                    <a:pt x="0" y="0"/>
                  </a:moveTo>
                  <a:lnTo>
                    <a:pt x="2690375" y="0"/>
                  </a:lnTo>
                  <a:lnTo>
                    <a:pt x="2690375" y="746669"/>
                  </a:lnTo>
                  <a:lnTo>
                    <a:pt x="0" y="746669"/>
                  </a:lnTo>
                  <a:close/>
                </a:path>
              </a:pathLst>
            </a:custGeom>
            <a:solidFill>
              <a:srgbClr val="FFFFFF"/>
            </a:solidFill>
          </p:spPr>
        </p:sp>
        <p:sp>
          <p:nvSpPr>
            <p:cNvPr name="TextBox 5" id="5"/>
            <p:cNvSpPr txBox="true"/>
            <p:nvPr/>
          </p:nvSpPr>
          <p:spPr>
            <a:xfrm>
              <a:off x="0" y="-38100"/>
              <a:ext cx="2690375" cy="78476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8532685" y="3523978"/>
            <a:ext cx="8045475" cy="838740"/>
            <a:chOff x="0" y="0"/>
            <a:chExt cx="2692069" cy="280648"/>
          </a:xfrm>
        </p:grpSpPr>
        <p:sp>
          <p:nvSpPr>
            <p:cNvPr name="Freeform 7" id="7"/>
            <p:cNvSpPr/>
            <p:nvPr/>
          </p:nvSpPr>
          <p:spPr>
            <a:xfrm flipH="false" flipV="false" rot="0">
              <a:off x="0" y="0"/>
              <a:ext cx="2692069" cy="280648"/>
            </a:xfrm>
            <a:custGeom>
              <a:avLst/>
              <a:gdLst/>
              <a:ahLst/>
              <a:cxnLst/>
              <a:rect r="r" b="b" t="t" l="l"/>
              <a:pathLst>
                <a:path h="280648" w="2692069">
                  <a:moveTo>
                    <a:pt x="0" y="0"/>
                  </a:moveTo>
                  <a:lnTo>
                    <a:pt x="2692069" y="0"/>
                  </a:lnTo>
                  <a:lnTo>
                    <a:pt x="2692069" y="280648"/>
                  </a:lnTo>
                  <a:lnTo>
                    <a:pt x="0" y="280648"/>
                  </a:lnTo>
                  <a:close/>
                </a:path>
              </a:pathLst>
            </a:custGeom>
            <a:solidFill>
              <a:srgbClr val="FFFFFF"/>
            </a:solidFill>
          </p:spPr>
        </p:sp>
        <p:sp>
          <p:nvSpPr>
            <p:cNvPr name="TextBox 8" id="8"/>
            <p:cNvSpPr txBox="true"/>
            <p:nvPr/>
          </p:nvSpPr>
          <p:spPr>
            <a:xfrm>
              <a:off x="0" y="-38100"/>
              <a:ext cx="2692069" cy="318748"/>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9028840" y="3700143"/>
            <a:ext cx="7053165" cy="438785"/>
          </a:xfrm>
          <a:prstGeom prst="rect">
            <a:avLst/>
          </a:prstGeom>
        </p:spPr>
        <p:txBody>
          <a:bodyPr anchor="t" rtlCol="false" tIns="0" lIns="0" bIns="0" rIns="0">
            <a:spAutoFit/>
          </a:bodyPr>
          <a:lstStyle/>
          <a:p>
            <a:pPr algn="l">
              <a:lnSpc>
                <a:spcPts val="3640"/>
              </a:lnSpc>
            </a:pPr>
            <a:r>
              <a:rPr lang="en-US" sz="2600">
                <a:solidFill>
                  <a:srgbClr val="4E4D4A"/>
                </a:solidFill>
                <a:latin typeface="Montserrat"/>
                <a:ea typeface="Montserrat"/>
                <a:cs typeface="Montserrat"/>
                <a:sym typeface="Montserrat"/>
              </a:rPr>
              <a:t>Seek Diverse Perspectives</a:t>
            </a:r>
          </a:p>
        </p:txBody>
      </p:sp>
      <p:sp>
        <p:nvSpPr>
          <p:cNvPr name="TextBox 10" id="10"/>
          <p:cNvSpPr txBox="true"/>
          <p:nvPr/>
        </p:nvSpPr>
        <p:spPr>
          <a:xfrm rot="0">
            <a:off x="8964746" y="1251499"/>
            <a:ext cx="7184901" cy="1047749"/>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Which of the six skills do you think is the most important? </a:t>
            </a:r>
          </a:p>
        </p:txBody>
      </p:sp>
      <p:sp>
        <p:nvSpPr>
          <p:cNvPr name="TextBox 11" id="11"/>
          <p:cNvSpPr txBox="true"/>
          <p:nvPr/>
        </p:nvSpPr>
        <p:spPr>
          <a:xfrm rot="0">
            <a:off x="8936171" y="2411209"/>
            <a:ext cx="6127863" cy="372744"/>
          </a:xfrm>
          <a:prstGeom prst="rect">
            <a:avLst/>
          </a:prstGeom>
        </p:spPr>
        <p:txBody>
          <a:bodyPr anchor="t" rtlCol="false" tIns="0" lIns="0" bIns="0" rIns="0">
            <a:spAutoFit/>
          </a:bodyPr>
          <a:lstStyle/>
          <a:p>
            <a:pPr algn="l">
              <a:lnSpc>
                <a:spcPts val="3080"/>
              </a:lnSpc>
            </a:pPr>
            <a:r>
              <a:rPr lang="en-US" sz="2200">
                <a:solidFill>
                  <a:srgbClr val="4E4D4A"/>
                </a:solidFill>
                <a:latin typeface="Montserrat"/>
                <a:ea typeface="Montserrat"/>
                <a:cs typeface="Montserrat"/>
                <a:sym typeface="Montserrat"/>
              </a:rPr>
              <a:t>Place the checkmark next to your answer.</a:t>
            </a:r>
          </a:p>
        </p:txBody>
      </p:sp>
      <p:grpSp>
        <p:nvGrpSpPr>
          <p:cNvPr name="Group 12" id="12"/>
          <p:cNvGrpSpPr/>
          <p:nvPr/>
        </p:nvGrpSpPr>
        <p:grpSpPr>
          <a:xfrm rot="0">
            <a:off x="8532685" y="4531498"/>
            <a:ext cx="8045475" cy="838740"/>
            <a:chOff x="0" y="0"/>
            <a:chExt cx="2692069" cy="280648"/>
          </a:xfrm>
        </p:grpSpPr>
        <p:sp>
          <p:nvSpPr>
            <p:cNvPr name="Freeform 13" id="13"/>
            <p:cNvSpPr/>
            <p:nvPr/>
          </p:nvSpPr>
          <p:spPr>
            <a:xfrm flipH="false" flipV="false" rot="0">
              <a:off x="0" y="0"/>
              <a:ext cx="2692069" cy="280648"/>
            </a:xfrm>
            <a:custGeom>
              <a:avLst/>
              <a:gdLst/>
              <a:ahLst/>
              <a:cxnLst/>
              <a:rect r="r" b="b" t="t" l="l"/>
              <a:pathLst>
                <a:path h="280648" w="2692069">
                  <a:moveTo>
                    <a:pt x="0" y="0"/>
                  </a:moveTo>
                  <a:lnTo>
                    <a:pt x="2692069" y="0"/>
                  </a:lnTo>
                  <a:lnTo>
                    <a:pt x="2692069" y="280648"/>
                  </a:lnTo>
                  <a:lnTo>
                    <a:pt x="0" y="280648"/>
                  </a:lnTo>
                  <a:close/>
                </a:path>
              </a:pathLst>
            </a:custGeom>
            <a:solidFill>
              <a:srgbClr val="FFFFFF"/>
            </a:solidFill>
          </p:spPr>
        </p:sp>
        <p:sp>
          <p:nvSpPr>
            <p:cNvPr name="TextBox 14" id="14"/>
            <p:cNvSpPr txBox="true"/>
            <p:nvPr/>
          </p:nvSpPr>
          <p:spPr>
            <a:xfrm>
              <a:off x="0" y="-38100"/>
              <a:ext cx="2692069" cy="318748"/>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9028840" y="4707664"/>
            <a:ext cx="7053165" cy="438785"/>
          </a:xfrm>
          <a:prstGeom prst="rect">
            <a:avLst/>
          </a:prstGeom>
        </p:spPr>
        <p:txBody>
          <a:bodyPr anchor="t" rtlCol="false" tIns="0" lIns="0" bIns="0" rIns="0">
            <a:spAutoFit/>
          </a:bodyPr>
          <a:lstStyle/>
          <a:p>
            <a:pPr algn="l">
              <a:lnSpc>
                <a:spcPts val="3640"/>
              </a:lnSpc>
            </a:pPr>
            <a:r>
              <a:rPr lang="en-US" sz="2600">
                <a:solidFill>
                  <a:srgbClr val="4E4D4A"/>
                </a:solidFill>
                <a:latin typeface="Montserrat"/>
                <a:ea typeface="Montserrat"/>
                <a:cs typeface="Montserrat"/>
                <a:sym typeface="Montserrat"/>
              </a:rPr>
              <a:t>Ask Questions</a:t>
            </a:r>
          </a:p>
        </p:txBody>
      </p:sp>
      <p:grpSp>
        <p:nvGrpSpPr>
          <p:cNvPr name="Group 16" id="16"/>
          <p:cNvGrpSpPr/>
          <p:nvPr/>
        </p:nvGrpSpPr>
        <p:grpSpPr>
          <a:xfrm rot="0">
            <a:off x="8532685" y="5539019"/>
            <a:ext cx="8045475" cy="838740"/>
            <a:chOff x="0" y="0"/>
            <a:chExt cx="2692069" cy="280648"/>
          </a:xfrm>
        </p:grpSpPr>
        <p:sp>
          <p:nvSpPr>
            <p:cNvPr name="Freeform 17" id="17"/>
            <p:cNvSpPr/>
            <p:nvPr/>
          </p:nvSpPr>
          <p:spPr>
            <a:xfrm flipH="false" flipV="false" rot="0">
              <a:off x="0" y="0"/>
              <a:ext cx="2692069" cy="280648"/>
            </a:xfrm>
            <a:custGeom>
              <a:avLst/>
              <a:gdLst/>
              <a:ahLst/>
              <a:cxnLst/>
              <a:rect r="r" b="b" t="t" l="l"/>
              <a:pathLst>
                <a:path h="280648" w="2692069">
                  <a:moveTo>
                    <a:pt x="0" y="0"/>
                  </a:moveTo>
                  <a:lnTo>
                    <a:pt x="2692069" y="0"/>
                  </a:lnTo>
                  <a:lnTo>
                    <a:pt x="2692069" y="280648"/>
                  </a:lnTo>
                  <a:lnTo>
                    <a:pt x="0" y="280648"/>
                  </a:lnTo>
                  <a:close/>
                </a:path>
              </a:pathLst>
            </a:custGeom>
            <a:solidFill>
              <a:srgbClr val="FFFFFF"/>
            </a:solidFill>
          </p:spPr>
        </p:sp>
        <p:sp>
          <p:nvSpPr>
            <p:cNvPr name="TextBox 18" id="18"/>
            <p:cNvSpPr txBox="true"/>
            <p:nvPr/>
          </p:nvSpPr>
          <p:spPr>
            <a:xfrm>
              <a:off x="0" y="-38100"/>
              <a:ext cx="2692069" cy="318748"/>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9028840" y="5715184"/>
            <a:ext cx="7053165" cy="438785"/>
          </a:xfrm>
          <a:prstGeom prst="rect">
            <a:avLst/>
          </a:prstGeom>
        </p:spPr>
        <p:txBody>
          <a:bodyPr anchor="t" rtlCol="false" tIns="0" lIns="0" bIns="0" rIns="0">
            <a:spAutoFit/>
          </a:bodyPr>
          <a:lstStyle/>
          <a:p>
            <a:pPr algn="l">
              <a:lnSpc>
                <a:spcPts val="3640"/>
              </a:lnSpc>
            </a:pPr>
            <a:r>
              <a:rPr lang="en-US" sz="2600">
                <a:solidFill>
                  <a:srgbClr val="4E4D4A"/>
                </a:solidFill>
                <a:latin typeface="Montserrat"/>
                <a:ea typeface="Montserrat"/>
                <a:cs typeface="Montserrat"/>
                <a:sym typeface="Montserrat"/>
              </a:rPr>
              <a:t>Engage in Conversation</a:t>
            </a:r>
          </a:p>
        </p:txBody>
      </p:sp>
      <p:grpSp>
        <p:nvGrpSpPr>
          <p:cNvPr name="Group 20" id="20"/>
          <p:cNvGrpSpPr/>
          <p:nvPr/>
        </p:nvGrpSpPr>
        <p:grpSpPr>
          <a:xfrm rot="0">
            <a:off x="8532685" y="6546540"/>
            <a:ext cx="8045475" cy="838740"/>
            <a:chOff x="0" y="0"/>
            <a:chExt cx="2692069" cy="280648"/>
          </a:xfrm>
        </p:grpSpPr>
        <p:sp>
          <p:nvSpPr>
            <p:cNvPr name="Freeform 21" id="21"/>
            <p:cNvSpPr/>
            <p:nvPr/>
          </p:nvSpPr>
          <p:spPr>
            <a:xfrm flipH="false" flipV="false" rot="0">
              <a:off x="0" y="0"/>
              <a:ext cx="2692069" cy="280648"/>
            </a:xfrm>
            <a:custGeom>
              <a:avLst/>
              <a:gdLst/>
              <a:ahLst/>
              <a:cxnLst/>
              <a:rect r="r" b="b" t="t" l="l"/>
              <a:pathLst>
                <a:path h="280648" w="2692069">
                  <a:moveTo>
                    <a:pt x="0" y="0"/>
                  </a:moveTo>
                  <a:lnTo>
                    <a:pt x="2692069" y="0"/>
                  </a:lnTo>
                  <a:lnTo>
                    <a:pt x="2692069" y="280648"/>
                  </a:lnTo>
                  <a:lnTo>
                    <a:pt x="0" y="280648"/>
                  </a:lnTo>
                  <a:close/>
                </a:path>
              </a:pathLst>
            </a:custGeom>
            <a:solidFill>
              <a:srgbClr val="FFFFFF"/>
            </a:solidFill>
          </p:spPr>
        </p:sp>
        <p:sp>
          <p:nvSpPr>
            <p:cNvPr name="TextBox 22" id="22"/>
            <p:cNvSpPr txBox="true"/>
            <p:nvPr/>
          </p:nvSpPr>
          <p:spPr>
            <a:xfrm>
              <a:off x="0" y="-38100"/>
              <a:ext cx="2692069" cy="318748"/>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9028840" y="6722705"/>
            <a:ext cx="7053165" cy="438785"/>
          </a:xfrm>
          <a:prstGeom prst="rect">
            <a:avLst/>
          </a:prstGeom>
        </p:spPr>
        <p:txBody>
          <a:bodyPr anchor="t" rtlCol="false" tIns="0" lIns="0" bIns="0" rIns="0">
            <a:spAutoFit/>
          </a:bodyPr>
          <a:lstStyle/>
          <a:p>
            <a:pPr algn="l">
              <a:lnSpc>
                <a:spcPts val="3640"/>
              </a:lnSpc>
            </a:pPr>
            <a:r>
              <a:rPr lang="en-US" sz="2600">
                <a:solidFill>
                  <a:srgbClr val="4E4D4A"/>
                </a:solidFill>
                <a:latin typeface="Montserrat"/>
                <a:ea typeface="Montserrat"/>
                <a:cs typeface="Montserrat"/>
                <a:sym typeface="Montserrat"/>
              </a:rPr>
              <a:t>Self-Reflect</a:t>
            </a:r>
          </a:p>
        </p:txBody>
      </p:sp>
      <p:grpSp>
        <p:nvGrpSpPr>
          <p:cNvPr name="Group 24" id="24"/>
          <p:cNvGrpSpPr/>
          <p:nvPr/>
        </p:nvGrpSpPr>
        <p:grpSpPr>
          <a:xfrm rot="0">
            <a:off x="8532685" y="7554061"/>
            <a:ext cx="8045475" cy="838740"/>
            <a:chOff x="0" y="0"/>
            <a:chExt cx="2692069" cy="280648"/>
          </a:xfrm>
        </p:grpSpPr>
        <p:sp>
          <p:nvSpPr>
            <p:cNvPr name="Freeform 25" id="25"/>
            <p:cNvSpPr/>
            <p:nvPr/>
          </p:nvSpPr>
          <p:spPr>
            <a:xfrm flipH="false" flipV="false" rot="0">
              <a:off x="0" y="0"/>
              <a:ext cx="2692069" cy="280648"/>
            </a:xfrm>
            <a:custGeom>
              <a:avLst/>
              <a:gdLst/>
              <a:ahLst/>
              <a:cxnLst/>
              <a:rect r="r" b="b" t="t" l="l"/>
              <a:pathLst>
                <a:path h="280648" w="2692069">
                  <a:moveTo>
                    <a:pt x="0" y="0"/>
                  </a:moveTo>
                  <a:lnTo>
                    <a:pt x="2692069" y="0"/>
                  </a:lnTo>
                  <a:lnTo>
                    <a:pt x="2692069" y="280648"/>
                  </a:lnTo>
                  <a:lnTo>
                    <a:pt x="0" y="280648"/>
                  </a:lnTo>
                  <a:close/>
                </a:path>
              </a:pathLst>
            </a:custGeom>
            <a:solidFill>
              <a:srgbClr val="FFFFFF"/>
            </a:solidFill>
          </p:spPr>
        </p:sp>
        <p:sp>
          <p:nvSpPr>
            <p:cNvPr name="TextBox 26" id="26"/>
            <p:cNvSpPr txBox="true"/>
            <p:nvPr/>
          </p:nvSpPr>
          <p:spPr>
            <a:xfrm>
              <a:off x="0" y="-38100"/>
              <a:ext cx="2692069" cy="318748"/>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9028840" y="7730226"/>
            <a:ext cx="7053165" cy="438785"/>
          </a:xfrm>
          <a:prstGeom prst="rect">
            <a:avLst/>
          </a:prstGeom>
        </p:spPr>
        <p:txBody>
          <a:bodyPr anchor="t" rtlCol="false" tIns="0" lIns="0" bIns="0" rIns="0">
            <a:spAutoFit/>
          </a:bodyPr>
          <a:lstStyle/>
          <a:p>
            <a:pPr algn="l">
              <a:lnSpc>
                <a:spcPts val="3640"/>
              </a:lnSpc>
            </a:pPr>
            <a:r>
              <a:rPr lang="en-US" sz="2600">
                <a:solidFill>
                  <a:srgbClr val="4E4D4A"/>
                </a:solidFill>
                <a:latin typeface="Montserrat"/>
                <a:ea typeface="Montserrat"/>
                <a:cs typeface="Montserrat"/>
                <a:sym typeface="Montserrat"/>
              </a:rPr>
              <a:t>Educate Yourself</a:t>
            </a:r>
          </a:p>
        </p:txBody>
      </p:sp>
      <p:grpSp>
        <p:nvGrpSpPr>
          <p:cNvPr name="Group 28" id="28"/>
          <p:cNvGrpSpPr/>
          <p:nvPr/>
        </p:nvGrpSpPr>
        <p:grpSpPr>
          <a:xfrm rot="0">
            <a:off x="8532685" y="8561581"/>
            <a:ext cx="8045475" cy="838740"/>
            <a:chOff x="0" y="0"/>
            <a:chExt cx="2692069" cy="280648"/>
          </a:xfrm>
        </p:grpSpPr>
        <p:sp>
          <p:nvSpPr>
            <p:cNvPr name="Freeform 29" id="29"/>
            <p:cNvSpPr/>
            <p:nvPr/>
          </p:nvSpPr>
          <p:spPr>
            <a:xfrm flipH="false" flipV="false" rot="0">
              <a:off x="0" y="0"/>
              <a:ext cx="2692069" cy="280648"/>
            </a:xfrm>
            <a:custGeom>
              <a:avLst/>
              <a:gdLst/>
              <a:ahLst/>
              <a:cxnLst/>
              <a:rect r="r" b="b" t="t" l="l"/>
              <a:pathLst>
                <a:path h="280648" w="2692069">
                  <a:moveTo>
                    <a:pt x="0" y="0"/>
                  </a:moveTo>
                  <a:lnTo>
                    <a:pt x="2692069" y="0"/>
                  </a:lnTo>
                  <a:lnTo>
                    <a:pt x="2692069" y="280648"/>
                  </a:lnTo>
                  <a:lnTo>
                    <a:pt x="0" y="280648"/>
                  </a:lnTo>
                  <a:close/>
                </a:path>
              </a:pathLst>
            </a:custGeom>
            <a:solidFill>
              <a:srgbClr val="FFFFFF"/>
            </a:solidFill>
          </p:spPr>
        </p:sp>
        <p:sp>
          <p:nvSpPr>
            <p:cNvPr name="TextBox 30" id="30"/>
            <p:cNvSpPr txBox="true"/>
            <p:nvPr/>
          </p:nvSpPr>
          <p:spPr>
            <a:xfrm>
              <a:off x="0" y="-38100"/>
              <a:ext cx="2692069" cy="318748"/>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9028840" y="8737746"/>
            <a:ext cx="7053165" cy="438785"/>
          </a:xfrm>
          <a:prstGeom prst="rect">
            <a:avLst/>
          </a:prstGeom>
        </p:spPr>
        <p:txBody>
          <a:bodyPr anchor="t" rtlCol="false" tIns="0" lIns="0" bIns="0" rIns="0">
            <a:spAutoFit/>
          </a:bodyPr>
          <a:lstStyle/>
          <a:p>
            <a:pPr algn="l">
              <a:lnSpc>
                <a:spcPts val="3640"/>
              </a:lnSpc>
            </a:pPr>
            <a:r>
              <a:rPr lang="en-US" sz="2600">
                <a:solidFill>
                  <a:srgbClr val="4E4D4A"/>
                </a:solidFill>
                <a:latin typeface="Montserrat"/>
                <a:ea typeface="Montserrat"/>
                <a:cs typeface="Montserrat"/>
                <a:sym typeface="Montserrat"/>
              </a:rPr>
              <a:t>Apply Your Learning</a:t>
            </a:r>
          </a:p>
        </p:txBody>
      </p:sp>
      <p:sp>
        <p:nvSpPr>
          <p:cNvPr name="Freeform 32" id="32"/>
          <p:cNvSpPr/>
          <p:nvPr/>
        </p:nvSpPr>
        <p:spPr>
          <a:xfrm flipH="true" flipV="false" rot="0">
            <a:off x="1684421" y="3065035"/>
            <a:ext cx="5085899" cy="5720336"/>
          </a:xfrm>
          <a:custGeom>
            <a:avLst/>
            <a:gdLst/>
            <a:ahLst/>
            <a:cxnLst/>
            <a:rect r="r" b="b" t="t" l="l"/>
            <a:pathLst>
              <a:path h="5720336" w="5085899">
                <a:moveTo>
                  <a:pt x="5085899" y="0"/>
                </a:moveTo>
                <a:lnTo>
                  <a:pt x="0" y="0"/>
                </a:lnTo>
                <a:lnTo>
                  <a:pt x="0" y="5720336"/>
                </a:lnTo>
                <a:lnTo>
                  <a:pt x="5085899" y="5720336"/>
                </a:lnTo>
                <a:lnTo>
                  <a:pt x="508589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15206909" y="1968415"/>
            <a:ext cx="942738" cy="942738"/>
          </a:xfrm>
          <a:custGeom>
            <a:avLst/>
            <a:gdLst/>
            <a:ahLst/>
            <a:cxnLst/>
            <a:rect r="r" b="b" t="t" l="l"/>
            <a:pathLst>
              <a:path h="942738" w="942738">
                <a:moveTo>
                  <a:pt x="0" y="0"/>
                </a:moveTo>
                <a:lnTo>
                  <a:pt x="942738" y="0"/>
                </a:lnTo>
                <a:lnTo>
                  <a:pt x="942738" y="942738"/>
                </a:lnTo>
                <a:lnTo>
                  <a:pt x="0" y="9427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7412858"/>
            <a:ext cx="16230600" cy="1845442"/>
            <a:chOff x="0" y="0"/>
            <a:chExt cx="4274726" cy="486042"/>
          </a:xfrm>
        </p:grpSpPr>
        <p:sp>
          <p:nvSpPr>
            <p:cNvPr name="Freeform 3" id="3"/>
            <p:cNvSpPr/>
            <p:nvPr/>
          </p:nvSpPr>
          <p:spPr>
            <a:xfrm flipH="false" flipV="false" rot="0">
              <a:off x="0" y="0"/>
              <a:ext cx="4274726" cy="486042"/>
            </a:xfrm>
            <a:custGeom>
              <a:avLst/>
              <a:gdLst/>
              <a:ahLst/>
              <a:cxnLst/>
              <a:rect r="r" b="b" t="t" l="l"/>
              <a:pathLst>
                <a:path h="486042" w="4274726">
                  <a:moveTo>
                    <a:pt x="0" y="0"/>
                  </a:moveTo>
                  <a:lnTo>
                    <a:pt x="4274726" y="0"/>
                  </a:lnTo>
                  <a:lnTo>
                    <a:pt x="4274726" y="486042"/>
                  </a:lnTo>
                  <a:lnTo>
                    <a:pt x="0" y="486042"/>
                  </a:lnTo>
                  <a:close/>
                </a:path>
              </a:pathLst>
            </a:custGeom>
            <a:solidFill>
              <a:srgbClr val="BDB298"/>
            </a:solidFill>
          </p:spPr>
        </p:sp>
        <p:sp>
          <p:nvSpPr>
            <p:cNvPr name="TextBox 4" id="4"/>
            <p:cNvSpPr txBox="true"/>
            <p:nvPr/>
          </p:nvSpPr>
          <p:spPr>
            <a:xfrm>
              <a:off x="0" y="-38100"/>
              <a:ext cx="4274726" cy="524142"/>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95375" y="1143000"/>
            <a:ext cx="13235252" cy="2235833"/>
          </a:xfrm>
          <a:prstGeom prst="rect">
            <a:avLst/>
          </a:prstGeom>
        </p:spPr>
        <p:txBody>
          <a:bodyPr anchor="t" rtlCol="false" tIns="0" lIns="0" bIns="0" rIns="0">
            <a:spAutoFit/>
          </a:bodyPr>
          <a:lstStyle/>
          <a:p>
            <a:pPr algn="l">
              <a:lnSpc>
                <a:spcPts val="8719"/>
              </a:lnSpc>
            </a:pPr>
            <a:r>
              <a:rPr lang="en-US" sz="7999">
                <a:solidFill>
                  <a:srgbClr val="4E4D4A"/>
                </a:solidFill>
                <a:latin typeface="Montserrat"/>
                <a:ea typeface="Montserrat"/>
                <a:cs typeface="Montserrat"/>
                <a:sym typeface="Montserrat"/>
              </a:rPr>
              <a:t>Importance of </a:t>
            </a:r>
          </a:p>
          <a:p>
            <a:pPr algn="l">
              <a:lnSpc>
                <a:spcPts val="8719"/>
              </a:lnSpc>
            </a:pPr>
            <a:r>
              <a:rPr lang="en-US" sz="7999">
                <a:solidFill>
                  <a:srgbClr val="4E4D4A"/>
                </a:solidFill>
                <a:latin typeface="Montserrat"/>
                <a:ea typeface="Montserrat"/>
                <a:cs typeface="Montserrat"/>
                <a:sym typeface="Montserrat"/>
              </a:rPr>
              <a:t>Critical Thinking</a:t>
            </a:r>
          </a:p>
        </p:txBody>
      </p:sp>
      <p:sp>
        <p:nvSpPr>
          <p:cNvPr name="TextBox 6" id="6"/>
          <p:cNvSpPr txBox="true"/>
          <p:nvPr/>
        </p:nvSpPr>
        <p:spPr>
          <a:xfrm rot="0">
            <a:off x="1057275" y="3684659"/>
            <a:ext cx="15528335" cy="3459479"/>
          </a:xfrm>
          <a:prstGeom prst="rect">
            <a:avLst/>
          </a:prstGeom>
        </p:spPr>
        <p:txBody>
          <a:bodyPr anchor="t" rtlCol="false" tIns="0" lIns="0" bIns="0" rIns="0">
            <a:spAutoFit/>
          </a:bodyPr>
          <a:lstStyle/>
          <a:p>
            <a:pPr algn="l" marL="647702" indent="-323851" lvl="1">
              <a:lnSpc>
                <a:spcPts val="5610"/>
              </a:lnSpc>
              <a:buFont typeface="Arial"/>
              <a:buChar char="•"/>
            </a:pPr>
            <a:r>
              <a:rPr lang="en-US" sz="3000">
                <a:solidFill>
                  <a:srgbClr val="4E4D4A"/>
                </a:solidFill>
                <a:latin typeface="Montserrat"/>
                <a:ea typeface="Montserrat"/>
                <a:cs typeface="Montserrat"/>
                <a:sym typeface="Montserrat"/>
              </a:rPr>
              <a:t>Increases confidence in our ability to analyze and evaluate information</a:t>
            </a:r>
          </a:p>
          <a:p>
            <a:pPr algn="l" marL="647702" indent="-323851" lvl="1">
              <a:lnSpc>
                <a:spcPts val="5610"/>
              </a:lnSpc>
              <a:buFont typeface="Arial"/>
              <a:buChar char="•"/>
            </a:pPr>
            <a:r>
              <a:rPr lang="en-US" sz="3000">
                <a:solidFill>
                  <a:srgbClr val="4E4D4A"/>
                </a:solidFill>
                <a:latin typeface="Montserrat"/>
                <a:ea typeface="Montserrat"/>
                <a:cs typeface="Montserrat"/>
                <a:sym typeface="Montserrat"/>
              </a:rPr>
              <a:t>Helps us make informed decisions, problem solve, and cope with challenges </a:t>
            </a:r>
          </a:p>
          <a:p>
            <a:pPr algn="l" marL="647702" indent="-323851" lvl="1">
              <a:lnSpc>
                <a:spcPts val="5610"/>
              </a:lnSpc>
              <a:buFont typeface="Arial"/>
              <a:buChar char="•"/>
            </a:pPr>
            <a:r>
              <a:rPr lang="en-US" sz="3000">
                <a:solidFill>
                  <a:srgbClr val="4E4D4A"/>
                </a:solidFill>
                <a:latin typeface="Montserrat"/>
                <a:ea typeface="Montserrat"/>
                <a:cs typeface="Montserrat"/>
                <a:sym typeface="Montserrat"/>
              </a:rPr>
              <a:t>Empowers us to trust the choices and decisions we make</a:t>
            </a:r>
          </a:p>
          <a:p>
            <a:pPr algn="l" marL="647702" indent="-323851" lvl="1">
              <a:lnSpc>
                <a:spcPts val="5610"/>
              </a:lnSpc>
              <a:buFont typeface="Arial"/>
              <a:buChar char="•"/>
            </a:pPr>
            <a:r>
              <a:rPr lang="en-US" sz="3000">
                <a:solidFill>
                  <a:srgbClr val="4E4D4A"/>
                </a:solidFill>
                <a:latin typeface="Montserrat"/>
                <a:ea typeface="Montserrat"/>
                <a:cs typeface="Montserrat"/>
                <a:sym typeface="Montserrat"/>
              </a:rPr>
              <a:t>Aids us in adapting to changes more effectively and positively </a:t>
            </a:r>
          </a:p>
          <a:p>
            <a:pPr algn="l" marL="647702" indent="-323851" lvl="1">
              <a:lnSpc>
                <a:spcPts val="5610"/>
              </a:lnSpc>
              <a:buFont typeface="Arial"/>
              <a:buChar char="•"/>
            </a:pPr>
            <a:r>
              <a:rPr lang="en-US" sz="3000">
                <a:solidFill>
                  <a:srgbClr val="4E4D4A"/>
                </a:solidFill>
                <a:latin typeface="Montserrat"/>
                <a:ea typeface="Montserrat"/>
                <a:cs typeface="Montserrat"/>
                <a:sym typeface="Montserrat"/>
              </a:rPr>
              <a:t>Challenges our own assumptions and the assumptions of those around us</a:t>
            </a:r>
          </a:p>
        </p:txBody>
      </p:sp>
      <p:sp>
        <p:nvSpPr>
          <p:cNvPr name="TextBox 7" id="7"/>
          <p:cNvSpPr txBox="true"/>
          <p:nvPr/>
        </p:nvSpPr>
        <p:spPr>
          <a:xfrm rot="0">
            <a:off x="1057275" y="7516736"/>
            <a:ext cx="15528335" cy="639910"/>
          </a:xfrm>
          <a:prstGeom prst="rect">
            <a:avLst/>
          </a:prstGeom>
        </p:spPr>
        <p:txBody>
          <a:bodyPr anchor="t" rtlCol="false" tIns="0" lIns="0" bIns="0" rIns="0">
            <a:spAutoFit/>
          </a:bodyPr>
          <a:lstStyle/>
          <a:p>
            <a:pPr algn="l" marL="648132" indent="-324066" lvl="1">
              <a:lnSpc>
                <a:spcPts val="5613"/>
              </a:lnSpc>
              <a:buFont typeface="Arial"/>
              <a:buChar char="•"/>
            </a:pPr>
            <a:r>
              <a:rPr lang="en-US" sz="3002">
                <a:solidFill>
                  <a:srgbClr val="4E4D4A"/>
                </a:solidFill>
                <a:latin typeface="Montserrat"/>
                <a:ea typeface="Montserrat"/>
                <a:cs typeface="Montserrat"/>
                <a:sym typeface="Montserrat"/>
              </a:rPr>
              <a:t>What would you add to this list?</a:t>
            </a:r>
          </a:p>
        </p:txBody>
      </p:sp>
      <p:sp>
        <p:nvSpPr>
          <p:cNvPr name="Freeform 8" id="8"/>
          <p:cNvSpPr/>
          <p:nvPr/>
        </p:nvSpPr>
        <p:spPr>
          <a:xfrm flipH="false" flipV="false" rot="-1072531">
            <a:off x="11828355" y="-1028292"/>
            <a:ext cx="3122102" cy="3532789"/>
          </a:xfrm>
          <a:custGeom>
            <a:avLst/>
            <a:gdLst/>
            <a:ahLst/>
            <a:cxnLst/>
            <a:rect r="r" b="b" t="t" l="l"/>
            <a:pathLst>
              <a:path h="3532789" w="3122102">
                <a:moveTo>
                  <a:pt x="0" y="0"/>
                </a:moveTo>
                <a:lnTo>
                  <a:pt x="3122103" y="0"/>
                </a:lnTo>
                <a:lnTo>
                  <a:pt x="3122103"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161238">
            <a:off x="15412580" y="470298"/>
            <a:ext cx="3693439" cy="4179280"/>
          </a:xfrm>
          <a:custGeom>
            <a:avLst/>
            <a:gdLst/>
            <a:ahLst/>
            <a:cxnLst/>
            <a:rect r="r" b="b" t="t" l="l"/>
            <a:pathLst>
              <a:path h="4179280" w="3693439">
                <a:moveTo>
                  <a:pt x="0" y="0"/>
                </a:moveTo>
                <a:lnTo>
                  <a:pt x="3693440" y="0"/>
                </a:lnTo>
                <a:lnTo>
                  <a:pt x="3693440" y="4179280"/>
                </a:lnTo>
                <a:lnTo>
                  <a:pt x="0" y="41792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4E4D4A"/>
        </a:solidFill>
      </p:bgPr>
    </p:bg>
    <p:spTree>
      <p:nvGrpSpPr>
        <p:cNvPr id="1" name=""/>
        <p:cNvGrpSpPr/>
        <p:nvPr/>
      </p:nvGrpSpPr>
      <p:grpSpPr>
        <a:xfrm>
          <a:off x="0" y="0"/>
          <a:ext cx="0" cy="0"/>
          <a:chOff x="0" y="0"/>
          <a:chExt cx="0" cy="0"/>
        </a:xfrm>
      </p:grpSpPr>
      <p:sp>
        <p:nvSpPr>
          <p:cNvPr name="TextBox 2" id="2"/>
          <p:cNvSpPr txBox="true"/>
          <p:nvPr/>
        </p:nvSpPr>
        <p:spPr>
          <a:xfrm rot="0">
            <a:off x="1402996" y="4885770"/>
            <a:ext cx="8670708" cy="1480181"/>
          </a:xfrm>
          <a:prstGeom prst="rect">
            <a:avLst/>
          </a:prstGeom>
        </p:spPr>
        <p:txBody>
          <a:bodyPr anchor="t" rtlCol="false" tIns="0" lIns="0" bIns="0" rIns="0">
            <a:spAutoFit/>
          </a:bodyPr>
          <a:lstStyle/>
          <a:p>
            <a:pPr algn="ctr">
              <a:lnSpc>
                <a:spcPts val="11444"/>
              </a:lnSpc>
            </a:pPr>
            <a:r>
              <a:rPr lang="en-US" sz="10499">
                <a:solidFill>
                  <a:srgbClr val="FFFFFF"/>
                </a:solidFill>
                <a:latin typeface="Montserrat"/>
                <a:ea typeface="Montserrat"/>
                <a:cs typeface="Montserrat"/>
                <a:sym typeface="Montserrat"/>
              </a:rPr>
              <a:t>LEARNING</a:t>
            </a:r>
          </a:p>
        </p:txBody>
      </p:sp>
      <p:sp>
        <p:nvSpPr>
          <p:cNvPr name="Freeform 3" id="3"/>
          <p:cNvSpPr/>
          <p:nvPr/>
        </p:nvSpPr>
        <p:spPr>
          <a:xfrm flipH="false" flipV="false" rot="-1072531">
            <a:off x="5555062" y="-981612"/>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778057">
            <a:off x="8138356" y="7685091"/>
            <a:ext cx="3122102" cy="3532789"/>
          </a:xfrm>
          <a:custGeom>
            <a:avLst/>
            <a:gdLst/>
            <a:ahLst/>
            <a:cxnLst/>
            <a:rect r="r" b="b" t="t" l="l"/>
            <a:pathLst>
              <a:path h="3532789" w="3122102">
                <a:moveTo>
                  <a:pt x="0" y="0"/>
                </a:moveTo>
                <a:lnTo>
                  <a:pt x="3122103" y="0"/>
                </a:lnTo>
                <a:lnTo>
                  <a:pt x="3122103"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2018774" y="3721387"/>
            <a:ext cx="7439152" cy="845820"/>
          </a:xfrm>
          <a:prstGeom prst="rect">
            <a:avLst/>
          </a:prstGeom>
        </p:spPr>
        <p:txBody>
          <a:bodyPr anchor="t" rtlCol="false" tIns="0" lIns="0" bIns="0" rIns="0">
            <a:spAutoFit/>
          </a:bodyPr>
          <a:lstStyle/>
          <a:p>
            <a:pPr algn="ctr">
              <a:lnSpc>
                <a:spcPts val="6540"/>
              </a:lnSpc>
            </a:pPr>
            <a:r>
              <a:rPr lang="en-US" sz="6000">
                <a:solidFill>
                  <a:srgbClr val="FFFFFF"/>
                </a:solidFill>
                <a:latin typeface="Montserrat"/>
                <a:ea typeface="Montserrat"/>
                <a:cs typeface="Montserrat"/>
                <a:sym typeface="Montserrat"/>
              </a:rPr>
              <a:t>Let’s apply our</a:t>
            </a:r>
          </a:p>
        </p:txBody>
      </p:sp>
      <p:sp>
        <p:nvSpPr>
          <p:cNvPr name="Freeform 6" id="6"/>
          <p:cNvSpPr/>
          <p:nvPr/>
        </p:nvSpPr>
        <p:spPr>
          <a:xfrm flipH="false" flipV="false" rot="1778057">
            <a:off x="-1054579" y="5684335"/>
            <a:ext cx="3122102" cy="3532789"/>
          </a:xfrm>
          <a:custGeom>
            <a:avLst/>
            <a:gdLst/>
            <a:ahLst/>
            <a:cxnLst/>
            <a:rect r="r" b="b" t="t" l="l"/>
            <a:pathLst>
              <a:path h="3532789" w="3122102">
                <a:moveTo>
                  <a:pt x="0" y="0"/>
                </a:moveTo>
                <a:lnTo>
                  <a:pt x="3122103" y="0"/>
                </a:lnTo>
                <a:lnTo>
                  <a:pt x="3122103"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C2D1C6"/>
        </a:solidFill>
      </p:bgPr>
    </p:bg>
    <p:spTree>
      <p:nvGrpSpPr>
        <p:cNvPr id="1" name=""/>
        <p:cNvGrpSpPr/>
        <p:nvPr/>
      </p:nvGrpSpPr>
      <p:grpSpPr>
        <a:xfrm>
          <a:off x="0" y="0"/>
          <a:ext cx="0" cy="0"/>
          <a:chOff x="0" y="0"/>
          <a:chExt cx="0" cy="0"/>
        </a:xfrm>
      </p:grpSpPr>
      <p:grpSp>
        <p:nvGrpSpPr>
          <p:cNvPr name="Group 2" id="2"/>
          <p:cNvGrpSpPr/>
          <p:nvPr/>
        </p:nvGrpSpPr>
        <p:grpSpPr>
          <a:xfrm rot="0">
            <a:off x="1396361" y="6908983"/>
            <a:ext cx="6462063" cy="1597026"/>
            <a:chOff x="0" y="0"/>
            <a:chExt cx="2162249" cy="534375"/>
          </a:xfrm>
        </p:grpSpPr>
        <p:sp>
          <p:nvSpPr>
            <p:cNvPr name="Freeform 3" id="3"/>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4" id="4"/>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647548" y="7472546"/>
            <a:ext cx="5959690" cy="422275"/>
          </a:xfrm>
          <a:prstGeom prst="rect">
            <a:avLst/>
          </a:prstGeom>
        </p:spPr>
        <p:txBody>
          <a:bodyPr anchor="t" rtlCol="false" tIns="0" lIns="0" bIns="0" rIns="0">
            <a:spAutoFit/>
          </a:bodyPr>
          <a:lstStyle/>
          <a:p>
            <a:pPr algn="ctr">
              <a:lnSpc>
                <a:spcPts val="3500"/>
              </a:lnSpc>
            </a:pPr>
            <a:r>
              <a:rPr lang="en-US" sz="2500">
                <a:solidFill>
                  <a:srgbClr val="4E4D4A"/>
                </a:solidFill>
                <a:latin typeface="Montserrat"/>
                <a:ea typeface="Montserrat"/>
                <a:cs typeface="Montserrat"/>
                <a:sym typeface="Montserrat"/>
              </a:rPr>
              <a:t>Drag and drop your answer here</a:t>
            </a:r>
          </a:p>
        </p:txBody>
      </p:sp>
      <p:grpSp>
        <p:nvGrpSpPr>
          <p:cNvPr name="Group 6" id="6"/>
          <p:cNvGrpSpPr/>
          <p:nvPr/>
        </p:nvGrpSpPr>
        <p:grpSpPr>
          <a:xfrm rot="0">
            <a:off x="10037031" y="1163453"/>
            <a:ext cx="6462063" cy="1597026"/>
            <a:chOff x="0" y="0"/>
            <a:chExt cx="8616084" cy="2129368"/>
          </a:xfrm>
        </p:grpSpPr>
        <p:grpSp>
          <p:nvGrpSpPr>
            <p:cNvPr name="Group 7" id="7"/>
            <p:cNvGrpSpPr/>
            <p:nvPr/>
          </p:nvGrpSpPr>
          <p:grpSpPr>
            <a:xfrm rot="0">
              <a:off x="0" y="0"/>
              <a:ext cx="8616084" cy="2129368"/>
              <a:chOff x="0" y="0"/>
              <a:chExt cx="2162249" cy="534375"/>
            </a:xfrm>
          </p:grpSpPr>
          <p:sp>
            <p:nvSpPr>
              <p:cNvPr name="Freeform 8" id="8"/>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9" id="9"/>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379277" y="767293"/>
              <a:ext cx="7857530" cy="547158"/>
            </a:xfrm>
            <a:prstGeom prst="rect">
              <a:avLst/>
            </a:prstGeom>
          </p:spPr>
          <p:txBody>
            <a:bodyPr anchor="t" rtlCol="false" tIns="0" lIns="0" bIns="0" rIns="0">
              <a:spAutoFit/>
            </a:bodyPr>
            <a:lstStyle/>
            <a:p>
              <a:pPr algn="l">
                <a:lnSpc>
                  <a:spcPts val="3500"/>
                </a:lnSpc>
              </a:pPr>
              <a:r>
                <a:rPr lang="en-US" sz="2500">
                  <a:solidFill>
                    <a:srgbClr val="4E4D4A"/>
                  </a:solidFill>
                  <a:latin typeface="Montserrat"/>
                  <a:ea typeface="Montserrat"/>
                  <a:cs typeface="Montserrat"/>
                  <a:sym typeface="Montserrat"/>
                </a:rPr>
                <a:t>A. Thinking based on assumptions.</a:t>
              </a:r>
            </a:p>
          </p:txBody>
        </p:sp>
      </p:grpSp>
      <p:grpSp>
        <p:nvGrpSpPr>
          <p:cNvPr name="Group 11" id="11"/>
          <p:cNvGrpSpPr/>
          <p:nvPr/>
        </p:nvGrpSpPr>
        <p:grpSpPr>
          <a:xfrm rot="0">
            <a:off x="10037031" y="5405620"/>
            <a:ext cx="6462063" cy="1597026"/>
            <a:chOff x="0" y="0"/>
            <a:chExt cx="8616084" cy="2129368"/>
          </a:xfrm>
        </p:grpSpPr>
        <p:grpSp>
          <p:nvGrpSpPr>
            <p:cNvPr name="Group 12" id="12"/>
            <p:cNvGrpSpPr/>
            <p:nvPr/>
          </p:nvGrpSpPr>
          <p:grpSpPr>
            <a:xfrm rot="0">
              <a:off x="0" y="0"/>
              <a:ext cx="8616084" cy="2129368"/>
              <a:chOff x="0" y="0"/>
              <a:chExt cx="2162249" cy="534375"/>
            </a:xfrm>
          </p:grpSpPr>
          <p:sp>
            <p:nvSpPr>
              <p:cNvPr name="Freeform 13" id="13"/>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14" id="14"/>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379277" y="475193"/>
              <a:ext cx="7857530" cy="1131358"/>
            </a:xfrm>
            <a:prstGeom prst="rect">
              <a:avLst/>
            </a:prstGeom>
          </p:spPr>
          <p:txBody>
            <a:bodyPr anchor="t" rtlCol="false" tIns="0" lIns="0" bIns="0" rIns="0">
              <a:spAutoFit/>
            </a:bodyPr>
            <a:lstStyle/>
            <a:p>
              <a:pPr algn="l">
                <a:lnSpc>
                  <a:spcPts val="3500"/>
                </a:lnSpc>
              </a:pPr>
              <a:r>
                <a:rPr lang="en-US" sz="2500">
                  <a:solidFill>
                    <a:srgbClr val="4E4D4A"/>
                  </a:solidFill>
                  <a:latin typeface="Montserrat"/>
                  <a:ea typeface="Montserrat"/>
                  <a:cs typeface="Montserrat"/>
                  <a:sym typeface="Montserrat"/>
                </a:rPr>
                <a:t>C. Using one source of information to reach a conclusion. </a:t>
              </a:r>
            </a:p>
          </p:txBody>
        </p:sp>
      </p:grpSp>
      <p:grpSp>
        <p:nvGrpSpPr>
          <p:cNvPr name="Group 16" id="16"/>
          <p:cNvGrpSpPr/>
          <p:nvPr/>
        </p:nvGrpSpPr>
        <p:grpSpPr>
          <a:xfrm rot="0">
            <a:off x="10037031" y="7526521"/>
            <a:ext cx="6462063" cy="1597026"/>
            <a:chOff x="0" y="0"/>
            <a:chExt cx="8616084" cy="2129368"/>
          </a:xfrm>
        </p:grpSpPr>
        <p:grpSp>
          <p:nvGrpSpPr>
            <p:cNvPr name="Group 17" id="17"/>
            <p:cNvGrpSpPr/>
            <p:nvPr/>
          </p:nvGrpSpPr>
          <p:grpSpPr>
            <a:xfrm rot="0">
              <a:off x="0" y="0"/>
              <a:ext cx="8616084" cy="2129368"/>
              <a:chOff x="0" y="0"/>
              <a:chExt cx="2162249" cy="534375"/>
            </a:xfrm>
          </p:grpSpPr>
          <p:sp>
            <p:nvSpPr>
              <p:cNvPr name="Freeform 18" id="18"/>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19" id="19"/>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379277" y="475193"/>
              <a:ext cx="7857530" cy="1131358"/>
            </a:xfrm>
            <a:prstGeom prst="rect">
              <a:avLst/>
            </a:prstGeom>
          </p:spPr>
          <p:txBody>
            <a:bodyPr anchor="t" rtlCol="false" tIns="0" lIns="0" bIns="0" rIns="0">
              <a:spAutoFit/>
            </a:bodyPr>
            <a:lstStyle/>
            <a:p>
              <a:pPr algn="l">
                <a:lnSpc>
                  <a:spcPts val="3500"/>
                </a:lnSpc>
              </a:pPr>
              <a:r>
                <a:rPr lang="en-US" sz="2500">
                  <a:solidFill>
                    <a:srgbClr val="4E4D4A"/>
                  </a:solidFill>
                  <a:latin typeface="Montserrat"/>
                  <a:ea typeface="Montserrat"/>
                  <a:cs typeface="Montserrat"/>
                  <a:sym typeface="Montserrat"/>
                </a:rPr>
                <a:t>D. The ability to analyze information objectively using reliable evidence.  </a:t>
              </a:r>
            </a:p>
          </p:txBody>
        </p:sp>
      </p:grpSp>
      <p:grpSp>
        <p:nvGrpSpPr>
          <p:cNvPr name="Group 21" id="21"/>
          <p:cNvGrpSpPr/>
          <p:nvPr/>
        </p:nvGrpSpPr>
        <p:grpSpPr>
          <a:xfrm rot="0">
            <a:off x="10037031" y="3284719"/>
            <a:ext cx="6462063" cy="1597026"/>
            <a:chOff x="0" y="0"/>
            <a:chExt cx="8616084" cy="2129368"/>
          </a:xfrm>
        </p:grpSpPr>
        <p:grpSp>
          <p:nvGrpSpPr>
            <p:cNvPr name="Group 22" id="22"/>
            <p:cNvGrpSpPr/>
            <p:nvPr/>
          </p:nvGrpSpPr>
          <p:grpSpPr>
            <a:xfrm rot="0">
              <a:off x="0" y="0"/>
              <a:ext cx="8616084" cy="2129368"/>
              <a:chOff x="0" y="0"/>
              <a:chExt cx="2162249" cy="534375"/>
            </a:xfrm>
          </p:grpSpPr>
          <p:sp>
            <p:nvSpPr>
              <p:cNvPr name="Freeform 23" id="23"/>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24" id="24"/>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379277" y="767293"/>
              <a:ext cx="7857530" cy="547158"/>
            </a:xfrm>
            <a:prstGeom prst="rect">
              <a:avLst/>
            </a:prstGeom>
          </p:spPr>
          <p:txBody>
            <a:bodyPr anchor="t" rtlCol="false" tIns="0" lIns="0" bIns="0" rIns="0">
              <a:spAutoFit/>
            </a:bodyPr>
            <a:lstStyle/>
            <a:p>
              <a:pPr algn="l">
                <a:lnSpc>
                  <a:spcPts val="3500"/>
                </a:lnSpc>
              </a:pPr>
              <a:r>
                <a:rPr lang="en-US" sz="2500">
                  <a:solidFill>
                    <a:srgbClr val="4E4D4A"/>
                  </a:solidFill>
                  <a:latin typeface="Montserrat"/>
                  <a:ea typeface="Montserrat"/>
                  <a:cs typeface="Montserrat"/>
                  <a:sym typeface="Montserrat"/>
                </a:rPr>
                <a:t>B. Thinking outside the box.</a:t>
              </a:r>
            </a:p>
          </p:txBody>
        </p:sp>
      </p:grpSp>
      <p:sp>
        <p:nvSpPr>
          <p:cNvPr name="TextBox 26" id="26"/>
          <p:cNvSpPr txBox="true"/>
          <p:nvPr/>
        </p:nvSpPr>
        <p:spPr>
          <a:xfrm rot="0">
            <a:off x="1717577" y="5602788"/>
            <a:ext cx="6037111" cy="629920"/>
          </a:xfrm>
          <a:prstGeom prst="rect">
            <a:avLst/>
          </a:prstGeom>
        </p:spPr>
        <p:txBody>
          <a:bodyPr anchor="t" rtlCol="false" tIns="0" lIns="0" bIns="0" rIns="0">
            <a:spAutoFit/>
          </a:bodyPr>
          <a:lstStyle/>
          <a:p>
            <a:pPr algn="l">
              <a:lnSpc>
                <a:spcPts val="5179"/>
              </a:lnSpc>
            </a:pPr>
            <a:r>
              <a:rPr lang="en-US" sz="3699">
                <a:solidFill>
                  <a:srgbClr val="4E4D4A"/>
                </a:solidFill>
                <a:latin typeface="Montserrat"/>
                <a:ea typeface="Montserrat"/>
                <a:cs typeface="Montserrat"/>
                <a:sym typeface="Montserrat"/>
              </a:rPr>
              <a:t>What is critical thinking?</a:t>
            </a:r>
          </a:p>
        </p:txBody>
      </p:sp>
      <p:sp>
        <p:nvSpPr>
          <p:cNvPr name="TextBox 27" id="27"/>
          <p:cNvSpPr txBox="true"/>
          <p:nvPr/>
        </p:nvSpPr>
        <p:spPr>
          <a:xfrm rot="0">
            <a:off x="1717577" y="1859917"/>
            <a:ext cx="6491392" cy="3340733"/>
          </a:xfrm>
          <a:prstGeom prst="rect">
            <a:avLst/>
          </a:prstGeom>
        </p:spPr>
        <p:txBody>
          <a:bodyPr anchor="t" rtlCol="false" tIns="0" lIns="0" bIns="0" rIns="0">
            <a:spAutoFit/>
          </a:bodyPr>
          <a:lstStyle/>
          <a:p>
            <a:pPr algn="l">
              <a:lnSpc>
                <a:spcPts val="8719"/>
              </a:lnSpc>
            </a:pPr>
            <a:r>
              <a:rPr lang="en-US" sz="7999">
                <a:solidFill>
                  <a:srgbClr val="4E4D4A"/>
                </a:solidFill>
                <a:latin typeface="Montserrat"/>
                <a:ea typeface="Montserrat"/>
                <a:cs typeface="Montserrat"/>
                <a:sym typeface="Montserrat"/>
              </a:rPr>
              <a:t>Multiple Choice Question</a:t>
            </a:r>
          </a:p>
        </p:txBody>
      </p:sp>
      <p:grpSp>
        <p:nvGrpSpPr>
          <p:cNvPr name="Group 28" id="28"/>
          <p:cNvGrpSpPr/>
          <p:nvPr/>
        </p:nvGrpSpPr>
        <p:grpSpPr>
          <a:xfrm rot="5400000">
            <a:off x="4832928" y="5119688"/>
            <a:ext cx="8229600" cy="47625"/>
            <a:chOff x="0" y="0"/>
            <a:chExt cx="2167467" cy="12543"/>
          </a:xfrm>
        </p:grpSpPr>
        <p:sp>
          <p:nvSpPr>
            <p:cNvPr name="Freeform 29" id="29"/>
            <p:cNvSpPr/>
            <p:nvPr/>
          </p:nvSpPr>
          <p:spPr>
            <a:xfrm flipH="false" flipV="false" rot="0">
              <a:off x="0" y="0"/>
              <a:ext cx="2167467" cy="12543"/>
            </a:xfrm>
            <a:custGeom>
              <a:avLst/>
              <a:gdLst/>
              <a:ahLst/>
              <a:cxnLst/>
              <a:rect r="r" b="b" t="t" l="l"/>
              <a:pathLst>
                <a:path h="12543" w="2167467">
                  <a:moveTo>
                    <a:pt x="0" y="0"/>
                  </a:moveTo>
                  <a:lnTo>
                    <a:pt x="2167467" y="0"/>
                  </a:lnTo>
                  <a:lnTo>
                    <a:pt x="2167467" y="12543"/>
                  </a:lnTo>
                  <a:lnTo>
                    <a:pt x="0" y="12543"/>
                  </a:lnTo>
                  <a:close/>
                </a:path>
              </a:pathLst>
            </a:custGeom>
            <a:solidFill>
              <a:srgbClr val="4E4D4A"/>
            </a:solidFill>
            <a:ln cap="sq">
              <a:noFill/>
              <a:prstDash val="solid"/>
              <a:miter/>
            </a:ln>
          </p:spPr>
        </p:sp>
        <p:sp>
          <p:nvSpPr>
            <p:cNvPr name="TextBox 30" id="30"/>
            <p:cNvSpPr txBox="true"/>
            <p:nvPr/>
          </p:nvSpPr>
          <p:spPr>
            <a:xfrm>
              <a:off x="0" y="-38100"/>
              <a:ext cx="2167467" cy="50643"/>
            </a:xfrm>
            <a:prstGeom prst="rect">
              <a:avLst/>
            </a:prstGeom>
          </p:spPr>
          <p:txBody>
            <a:bodyPr anchor="ctr" rtlCol="false" tIns="50800" lIns="50800" bIns="50800" rIns="50800"/>
            <a:lstStyle/>
            <a:p>
              <a:pPr algn="ctr">
                <a:lnSpc>
                  <a:spcPts val="2659"/>
                </a:lnSpc>
              </a:pPr>
            </a:p>
          </p:txBody>
        </p:sp>
      </p:grpSp>
      <p:sp>
        <p:nvSpPr>
          <p:cNvPr name="Freeform 31" id="31"/>
          <p:cNvSpPr/>
          <p:nvPr/>
        </p:nvSpPr>
        <p:spPr>
          <a:xfrm flipH="false" flipV="false" rot="-1072531">
            <a:off x="-1718758" y="195571"/>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809304">
            <a:off x="16868044" y="6237901"/>
            <a:ext cx="3122102" cy="3532789"/>
          </a:xfrm>
          <a:custGeom>
            <a:avLst/>
            <a:gdLst/>
            <a:ahLst/>
            <a:cxnLst/>
            <a:rect r="r" b="b" t="t" l="l"/>
            <a:pathLst>
              <a:path h="3532789" w="3122102">
                <a:moveTo>
                  <a:pt x="0" y="0"/>
                </a:moveTo>
                <a:lnTo>
                  <a:pt x="3122103" y="0"/>
                </a:lnTo>
                <a:lnTo>
                  <a:pt x="3122103"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C2D1C6"/>
        </a:solidFill>
      </p:bgPr>
    </p:bg>
    <p:spTree>
      <p:nvGrpSpPr>
        <p:cNvPr id="1" name=""/>
        <p:cNvGrpSpPr/>
        <p:nvPr/>
      </p:nvGrpSpPr>
      <p:grpSpPr>
        <a:xfrm>
          <a:off x="0" y="0"/>
          <a:ext cx="0" cy="0"/>
          <a:chOff x="0" y="0"/>
          <a:chExt cx="0" cy="0"/>
        </a:xfrm>
      </p:grpSpPr>
      <p:grpSp>
        <p:nvGrpSpPr>
          <p:cNvPr name="Group 2" id="2"/>
          <p:cNvGrpSpPr/>
          <p:nvPr/>
        </p:nvGrpSpPr>
        <p:grpSpPr>
          <a:xfrm rot="0">
            <a:off x="1659681" y="5400675"/>
            <a:ext cx="14968638" cy="3857625"/>
            <a:chOff x="0" y="0"/>
            <a:chExt cx="3942357" cy="1016000"/>
          </a:xfrm>
        </p:grpSpPr>
        <p:sp>
          <p:nvSpPr>
            <p:cNvPr name="Freeform 3" id="3"/>
            <p:cNvSpPr/>
            <p:nvPr/>
          </p:nvSpPr>
          <p:spPr>
            <a:xfrm flipH="false" flipV="false" rot="0">
              <a:off x="0" y="0"/>
              <a:ext cx="3942357" cy="1016000"/>
            </a:xfrm>
            <a:custGeom>
              <a:avLst/>
              <a:gdLst/>
              <a:ahLst/>
              <a:cxnLst/>
              <a:rect r="r" b="b" t="t" l="l"/>
              <a:pathLst>
                <a:path h="1016000" w="3942357">
                  <a:moveTo>
                    <a:pt x="0" y="0"/>
                  </a:moveTo>
                  <a:lnTo>
                    <a:pt x="3942357" y="0"/>
                  </a:lnTo>
                  <a:lnTo>
                    <a:pt x="3942357" y="1016000"/>
                  </a:lnTo>
                  <a:lnTo>
                    <a:pt x="0" y="1016000"/>
                  </a:lnTo>
                  <a:close/>
                </a:path>
              </a:pathLst>
            </a:custGeom>
            <a:solidFill>
              <a:srgbClr val="FFFFFF"/>
            </a:solidFill>
            <a:ln cap="sq">
              <a:noFill/>
              <a:prstDash val="solid"/>
              <a:miter/>
            </a:ln>
          </p:spPr>
        </p:sp>
        <p:sp>
          <p:nvSpPr>
            <p:cNvPr name="TextBox 4" id="4"/>
            <p:cNvSpPr txBox="true"/>
            <p:nvPr/>
          </p:nvSpPr>
          <p:spPr>
            <a:xfrm>
              <a:off x="0" y="-38100"/>
              <a:ext cx="3942357" cy="10541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17577" y="3804571"/>
            <a:ext cx="10531972" cy="10477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If you see a news story on social media, which skills can you use to determine if the information is credible? </a:t>
            </a:r>
          </a:p>
        </p:txBody>
      </p:sp>
      <p:sp>
        <p:nvSpPr>
          <p:cNvPr name="TextBox 6" id="6"/>
          <p:cNvSpPr txBox="true"/>
          <p:nvPr/>
        </p:nvSpPr>
        <p:spPr>
          <a:xfrm rot="0">
            <a:off x="1717577" y="2056538"/>
            <a:ext cx="7426423" cy="1406525"/>
          </a:xfrm>
          <a:prstGeom prst="rect">
            <a:avLst/>
          </a:prstGeom>
        </p:spPr>
        <p:txBody>
          <a:bodyPr anchor="t" rtlCol="false" tIns="0" lIns="0" bIns="0" rIns="0">
            <a:spAutoFit/>
          </a:bodyPr>
          <a:lstStyle/>
          <a:p>
            <a:pPr algn="l">
              <a:lnSpc>
                <a:spcPts val="10899"/>
              </a:lnSpc>
            </a:pPr>
            <a:r>
              <a:rPr lang="en-US" sz="9999">
                <a:solidFill>
                  <a:srgbClr val="4E4D4A"/>
                </a:solidFill>
                <a:latin typeface="Montserrat"/>
                <a:ea typeface="Montserrat"/>
                <a:cs typeface="Montserrat"/>
                <a:sym typeface="Montserrat"/>
              </a:rPr>
              <a:t>Question</a:t>
            </a:r>
          </a:p>
        </p:txBody>
      </p:sp>
      <p:sp>
        <p:nvSpPr>
          <p:cNvPr name="TextBox 7" id="7"/>
          <p:cNvSpPr txBox="true"/>
          <p:nvPr/>
        </p:nvSpPr>
        <p:spPr>
          <a:xfrm rot="0">
            <a:off x="1717577" y="1170796"/>
            <a:ext cx="7426423" cy="961771"/>
          </a:xfrm>
          <a:prstGeom prst="rect">
            <a:avLst/>
          </a:prstGeom>
        </p:spPr>
        <p:txBody>
          <a:bodyPr anchor="t" rtlCol="false" tIns="0" lIns="0" bIns="0" rIns="0">
            <a:spAutoFit/>
          </a:bodyPr>
          <a:lstStyle/>
          <a:p>
            <a:pPr algn="l">
              <a:lnSpc>
                <a:spcPts val="7411"/>
              </a:lnSpc>
            </a:pPr>
            <a:r>
              <a:rPr lang="en-US" sz="6799">
                <a:solidFill>
                  <a:srgbClr val="4E4D4A"/>
                </a:solidFill>
                <a:latin typeface="Montserrat"/>
                <a:ea typeface="Montserrat"/>
                <a:cs typeface="Montserrat"/>
                <a:sym typeface="Montserrat"/>
              </a:rPr>
              <a:t>Open Response</a:t>
            </a:r>
          </a:p>
        </p:txBody>
      </p:sp>
      <p:sp>
        <p:nvSpPr>
          <p:cNvPr name="TextBox 8" id="8"/>
          <p:cNvSpPr txBox="true"/>
          <p:nvPr/>
        </p:nvSpPr>
        <p:spPr>
          <a:xfrm rot="0">
            <a:off x="2136224" y="5700757"/>
            <a:ext cx="14015551" cy="5143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Write your response here.</a:t>
            </a:r>
          </a:p>
        </p:txBody>
      </p:sp>
      <p:sp>
        <p:nvSpPr>
          <p:cNvPr name="Freeform 9" id="9"/>
          <p:cNvSpPr/>
          <p:nvPr/>
        </p:nvSpPr>
        <p:spPr>
          <a:xfrm flipH="true" flipV="false" rot="1126930">
            <a:off x="12576036" y="831277"/>
            <a:ext cx="3433891" cy="3862250"/>
          </a:xfrm>
          <a:custGeom>
            <a:avLst/>
            <a:gdLst/>
            <a:ahLst/>
            <a:cxnLst/>
            <a:rect r="r" b="b" t="t" l="l"/>
            <a:pathLst>
              <a:path h="3862250" w="3433891">
                <a:moveTo>
                  <a:pt x="3433891" y="0"/>
                </a:moveTo>
                <a:lnTo>
                  <a:pt x="0" y="0"/>
                </a:lnTo>
                <a:lnTo>
                  <a:pt x="0" y="3862249"/>
                </a:lnTo>
                <a:lnTo>
                  <a:pt x="3433891" y="3862249"/>
                </a:lnTo>
                <a:lnTo>
                  <a:pt x="343389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1072531">
            <a:off x="9165499" y="-969836"/>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495053">
            <a:off x="16326101" y="1960451"/>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C2D1C6"/>
        </a:solidFill>
      </p:bgPr>
    </p:bg>
    <p:spTree>
      <p:nvGrpSpPr>
        <p:cNvPr id="1" name=""/>
        <p:cNvGrpSpPr/>
        <p:nvPr/>
      </p:nvGrpSpPr>
      <p:grpSpPr>
        <a:xfrm>
          <a:off x="0" y="0"/>
          <a:ext cx="0" cy="0"/>
          <a:chOff x="0" y="0"/>
          <a:chExt cx="0" cy="0"/>
        </a:xfrm>
      </p:grpSpPr>
      <p:grpSp>
        <p:nvGrpSpPr>
          <p:cNvPr name="Group 2" id="2"/>
          <p:cNvGrpSpPr/>
          <p:nvPr/>
        </p:nvGrpSpPr>
        <p:grpSpPr>
          <a:xfrm rot="0">
            <a:off x="1028700" y="4614981"/>
            <a:ext cx="8871131" cy="897327"/>
            <a:chOff x="0" y="0"/>
            <a:chExt cx="2336430" cy="236333"/>
          </a:xfrm>
        </p:grpSpPr>
        <p:sp>
          <p:nvSpPr>
            <p:cNvPr name="Freeform 3" id="3"/>
            <p:cNvSpPr/>
            <p:nvPr/>
          </p:nvSpPr>
          <p:spPr>
            <a:xfrm flipH="false" flipV="false" rot="0">
              <a:off x="0" y="0"/>
              <a:ext cx="2336430" cy="236333"/>
            </a:xfrm>
            <a:custGeom>
              <a:avLst/>
              <a:gdLst/>
              <a:ahLst/>
              <a:cxnLst/>
              <a:rect r="r" b="b" t="t" l="l"/>
              <a:pathLst>
                <a:path h="236333" w="2336430">
                  <a:moveTo>
                    <a:pt x="0" y="0"/>
                  </a:moveTo>
                  <a:lnTo>
                    <a:pt x="2336430" y="0"/>
                  </a:lnTo>
                  <a:lnTo>
                    <a:pt x="2336430" y="236333"/>
                  </a:lnTo>
                  <a:lnTo>
                    <a:pt x="0" y="236333"/>
                  </a:lnTo>
                  <a:close/>
                </a:path>
              </a:pathLst>
            </a:custGeom>
            <a:solidFill>
              <a:srgbClr val="FFFFFF"/>
            </a:solidFill>
          </p:spPr>
        </p:sp>
        <p:sp>
          <p:nvSpPr>
            <p:cNvPr name="TextBox 4" id="4"/>
            <p:cNvSpPr txBox="true"/>
            <p:nvPr/>
          </p:nvSpPr>
          <p:spPr>
            <a:xfrm>
              <a:off x="0" y="-38100"/>
              <a:ext cx="2336430" cy="274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28700" y="4592276"/>
            <a:ext cx="942738" cy="942738"/>
          </a:xfrm>
          <a:custGeom>
            <a:avLst/>
            <a:gdLst/>
            <a:ahLst/>
            <a:cxnLst/>
            <a:rect r="r" b="b" t="t" l="l"/>
            <a:pathLst>
              <a:path h="942738" w="942738">
                <a:moveTo>
                  <a:pt x="0" y="0"/>
                </a:moveTo>
                <a:lnTo>
                  <a:pt x="942738" y="0"/>
                </a:lnTo>
                <a:lnTo>
                  <a:pt x="942738" y="942738"/>
                </a:lnTo>
                <a:lnTo>
                  <a:pt x="0" y="94273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28700" y="7712512"/>
            <a:ext cx="8871131" cy="897327"/>
            <a:chOff x="0" y="0"/>
            <a:chExt cx="2336430" cy="236333"/>
          </a:xfrm>
        </p:grpSpPr>
        <p:sp>
          <p:nvSpPr>
            <p:cNvPr name="Freeform 7" id="7"/>
            <p:cNvSpPr/>
            <p:nvPr/>
          </p:nvSpPr>
          <p:spPr>
            <a:xfrm flipH="false" flipV="false" rot="0">
              <a:off x="0" y="0"/>
              <a:ext cx="2336430" cy="236333"/>
            </a:xfrm>
            <a:custGeom>
              <a:avLst/>
              <a:gdLst/>
              <a:ahLst/>
              <a:cxnLst/>
              <a:rect r="r" b="b" t="t" l="l"/>
              <a:pathLst>
                <a:path h="236333" w="2336430">
                  <a:moveTo>
                    <a:pt x="0" y="0"/>
                  </a:moveTo>
                  <a:lnTo>
                    <a:pt x="2336430" y="0"/>
                  </a:lnTo>
                  <a:lnTo>
                    <a:pt x="2336430" y="236333"/>
                  </a:lnTo>
                  <a:lnTo>
                    <a:pt x="0" y="236333"/>
                  </a:lnTo>
                  <a:close/>
                </a:path>
              </a:pathLst>
            </a:custGeom>
            <a:solidFill>
              <a:srgbClr val="FFFFFF"/>
            </a:solidFill>
          </p:spPr>
        </p:sp>
        <p:sp>
          <p:nvSpPr>
            <p:cNvPr name="TextBox 8" id="8"/>
            <p:cNvSpPr txBox="true"/>
            <p:nvPr/>
          </p:nvSpPr>
          <p:spPr>
            <a:xfrm>
              <a:off x="0" y="-38100"/>
              <a:ext cx="2336430" cy="274433"/>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028700" y="7689807"/>
            <a:ext cx="942738" cy="942738"/>
          </a:xfrm>
          <a:custGeom>
            <a:avLst/>
            <a:gdLst/>
            <a:ahLst/>
            <a:cxnLst/>
            <a:rect r="r" b="b" t="t" l="l"/>
            <a:pathLst>
              <a:path h="942738" w="942738">
                <a:moveTo>
                  <a:pt x="0" y="0"/>
                </a:moveTo>
                <a:lnTo>
                  <a:pt x="942738" y="0"/>
                </a:lnTo>
                <a:lnTo>
                  <a:pt x="942738" y="942737"/>
                </a:lnTo>
                <a:lnTo>
                  <a:pt x="0" y="9427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028700" y="1636924"/>
            <a:ext cx="8871131" cy="1268733"/>
          </a:xfrm>
          <a:prstGeom prst="rect">
            <a:avLst/>
          </a:prstGeom>
        </p:spPr>
        <p:txBody>
          <a:bodyPr anchor="t" rtlCol="false" tIns="0" lIns="0" bIns="0" rIns="0">
            <a:spAutoFit/>
          </a:bodyPr>
          <a:lstStyle/>
          <a:p>
            <a:pPr algn="l">
              <a:lnSpc>
                <a:spcPts val="9810"/>
              </a:lnSpc>
            </a:pPr>
            <a:r>
              <a:rPr lang="en-US" sz="9000">
                <a:solidFill>
                  <a:srgbClr val="4E4D4A"/>
                </a:solidFill>
                <a:latin typeface="Montserrat"/>
                <a:ea typeface="Montserrat"/>
                <a:cs typeface="Montserrat"/>
                <a:sym typeface="Montserrat"/>
              </a:rPr>
              <a:t>Ask Yourself</a:t>
            </a:r>
          </a:p>
        </p:txBody>
      </p:sp>
      <p:sp>
        <p:nvSpPr>
          <p:cNvPr name="TextBox 11" id="11"/>
          <p:cNvSpPr txBox="true"/>
          <p:nvPr/>
        </p:nvSpPr>
        <p:spPr>
          <a:xfrm rot="0">
            <a:off x="3598843" y="4777895"/>
            <a:ext cx="1212046" cy="5143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Yes</a:t>
            </a:r>
          </a:p>
        </p:txBody>
      </p:sp>
      <p:sp>
        <p:nvSpPr>
          <p:cNvPr name="TextBox 12" id="12"/>
          <p:cNvSpPr txBox="true"/>
          <p:nvPr/>
        </p:nvSpPr>
        <p:spPr>
          <a:xfrm rot="0">
            <a:off x="6403393" y="4777895"/>
            <a:ext cx="1212046" cy="5143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No</a:t>
            </a:r>
          </a:p>
        </p:txBody>
      </p:sp>
      <p:sp>
        <p:nvSpPr>
          <p:cNvPr name="TextBox 13" id="13"/>
          <p:cNvSpPr txBox="true"/>
          <p:nvPr/>
        </p:nvSpPr>
        <p:spPr>
          <a:xfrm rot="0">
            <a:off x="3679426" y="7898131"/>
            <a:ext cx="1212046" cy="5143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Yes</a:t>
            </a:r>
          </a:p>
        </p:txBody>
      </p:sp>
      <p:sp>
        <p:nvSpPr>
          <p:cNvPr name="TextBox 14" id="14"/>
          <p:cNvSpPr txBox="true"/>
          <p:nvPr/>
        </p:nvSpPr>
        <p:spPr>
          <a:xfrm rot="0">
            <a:off x="6483976" y="7875426"/>
            <a:ext cx="1212046" cy="5143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No</a:t>
            </a:r>
          </a:p>
        </p:txBody>
      </p:sp>
      <p:sp>
        <p:nvSpPr>
          <p:cNvPr name="TextBox 15" id="15"/>
          <p:cNvSpPr txBox="true"/>
          <p:nvPr/>
        </p:nvSpPr>
        <p:spPr>
          <a:xfrm rot="0">
            <a:off x="1028700" y="3161843"/>
            <a:ext cx="12443262" cy="10477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1. Do you question the authenticity of information you see on social media? (Place the checkmark next to your answer).</a:t>
            </a:r>
          </a:p>
        </p:txBody>
      </p:sp>
      <p:sp>
        <p:nvSpPr>
          <p:cNvPr name="TextBox 16" id="16"/>
          <p:cNvSpPr txBox="true"/>
          <p:nvPr/>
        </p:nvSpPr>
        <p:spPr>
          <a:xfrm rot="0">
            <a:off x="1028700" y="6261692"/>
            <a:ext cx="12443262" cy="10477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2. Have you ever shared a post or reel that you found out later was misinformation? (Place the checkmark next to your answer).</a:t>
            </a:r>
          </a:p>
        </p:txBody>
      </p:sp>
      <p:sp>
        <p:nvSpPr>
          <p:cNvPr name="Freeform 17" id="17"/>
          <p:cNvSpPr/>
          <p:nvPr/>
        </p:nvSpPr>
        <p:spPr>
          <a:xfrm flipH="false" flipV="false" rot="1161238">
            <a:off x="13818802" y="-1054159"/>
            <a:ext cx="3693439" cy="4179280"/>
          </a:xfrm>
          <a:custGeom>
            <a:avLst/>
            <a:gdLst/>
            <a:ahLst/>
            <a:cxnLst/>
            <a:rect r="r" b="b" t="t" l="l"/>
            <a:pathLst>
              <a:path h="4179280" w="3693439">
                <a:moveTo>
                  <a:pt x="0" y="0"/>
                </a:moveTo>
                <a:lnTo>
                  <a:pt x="3693439" y="0"/>
                </a:lnTo>
                <a:lnTo>
                  <a:pt x="3693439" y="4179280"/>
                </a:lnTo>
                <a:lnTo>
                  <a:pt x="0" y="41792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1161238">
            <a:off x="13818802" y="7508088"/>
            <a:ext cx="3693439" cy="4179280"/>
          </a:xfrm>
          <a:custGeom>
            <a:avLst/>
            <a:gdLst/>
            <a:ahLst/>
            <a:cxnLst/>
            <a:rect r="r" b="b" t="t" l="l"/>
            <a:pathLst>
              <a:path h="4179280" w="3693439">
                <a:moveTo>
                  <a:pt x="0" y="0"/>
                </a:moveTo>
                <a:lnTo>
                  <a:pt x="3693439" y="0"/>
                </a:lnTo>
                <a:lnTo>
                  <a:pt x="3693439" y="4179281"/>
                </a:lnTo>
                <a:lnTo>
                  <a:pt x="0" y="41792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1652404">
            <a:off x="14006407" y="3235679"/>
            <a:ext cx="3693439" cy="4179280"/>
          </a:xfrm>
          <a:custGeom>
            <a:avLst/>
            <a:gdLst/>
            <a:ahLst/>
            <a:cxnLst/>
            <a:rect r="r" b="b" t="t" l="l"/>
            <a:pathLst>
              <a:path h="4179280" w="3693439">
                <a:moveTo>
                  <a:pt x="0" y="0"/>
                </a:moveTo>
                <a:lnTo>
                  <a:pt x="3693439" y="0"/>
                </a:lnTo>
                <a:lnTo>
                  <a:pt x="3693439" y="4179281"/>
                </a:lnTo>
                <a:lnTo>
                  <a:pt x="0" y="41792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00950" y="-387135"/>
            <a:ext cx="11384150" cy="11061269"/>
            <a:chOff x="0" y="0"/>
            <a:chExt cx="2998295" cy="2913256"/>
          </a:xfrm>
        </p:grpSpPr>
        <p:sp>
          <p:nvSpPr>
            <p:cNvPr name="Freeform 3" id="3"/>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4E4D4A"/>
            </a:solidFill>
          </p:spPr>
        </p:sp>
        <p:sp>
          <p:nvSpPr>
            <p:cNvPr name="TextBox 4" id="4"/>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576785" y="2230064"/>
            <a:ext cx="6681265" cy="1113376"/>
          </a:xfrm>
          <a:prstGeom prst="rect">
            <a:avLst/>
          </a:prstGeom>
        </p:spPr>
        <p:txBody>
          <a:bodyPr anchor="t" rtlCol="false" tIns="0" lIns="0" bIns="0" rIns="0">
            <a:spAutoFit/>
          </a:bodyPr>
          <a:lstStyle/>
          <a:p>
            <a:pPr algn="ctr">
              <a:lnSpc>
                <a:spcPts val="4376"/>
              </a:lnSpc>
            </a:pPr>
            <a:r>
              <a:rPr lang="en-US" sz="4015">
                <a:solidFill>
                  <a:srgbClr val="4E4D4A"/>
                </a:solidFill>
                <a:latin typeface="Montserrat"/>
                <a:ea typeface="Montserrat"/>
                <a:cs typeface="Montserrat"/>
                <a:sym typeface="Montserrat"/>
              </a:rPr>
              <a:t>What are we looking at today?</a:t>
            </a:r>
          </a:p>
        </p:txBody>
      </p:sp>
      <p:sp>
        <p:nvSpPr>
          <p:cNvPr name="TextBox 6" id="6"/>
          <p:cNvSpPr txBox="true"/>
          <p:nvPr/>
        </p:nvSpPr>
        <p:spPr>
          <a:xfrm rot="0">
            <a:off x="8722139" y="2278769"/>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01</a:t>
            </a:r>
          </a:p>
        </p:txBody>
      </p:sp>
      <p:sp>
        <p:nvSpPr>
          <p:cNvPr name="TextBox 7" id="7"/>
          <p:cNvSpPr txBox="true"/>
          <p:nvPr/>
        </p:nvSpPr>
        <p:spPr>
          <a:xfrm rot="0">
            <a:off x="9860167" y="2278769"/>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Critical Thinking - What is it?</a:t>
            </a:r>
          </a:p>
        </p:txBody>
      </p:sp>
      <p:sp>
        <p:nvSpPr>
          <p:cNvPr name="TextBox 8" id="8"/>
          <p:cNvSpPr txBox="true"/>
          <p:nvPr/>
        </p:nvSpPr>
        <p:spPr>
          <a:xfrm rot="0">
            <a:off x="8722139" y="3286289"/>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02</a:t>
            </a:r>
          </a:p>
        </p:txBody>
      </p:sp>
      <p:sp>
        <p:nvSpPr>
          <p:cNvPr name="TextBox 9" id="9"/>
          <p:cNvSpPr txBox="true"/>
          <p:nvPr/>
        </p:nvSpPr>
        <p:spPr>
          <a:xfrm rot="0">
            <a:off x="9860167" y="3286289"/>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Media Literacy - How to improve</a:t>
            </a:r>
          </a:p>
        </p:txBody>
      </p:sp>
      <p:sp>
        <p:nvSpPr>
          <p:cNvPr name="TextBox 10" id="10"/>
          <p:cNvSpPr txBox="true"/>
          <p:nvPr/>
        </p:nvSpPr>
        <p:spPr>
          <a:xfrm rot="0">
            <a:off x="8722139" y="4293810"/>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03</a:t>
            </a:r>
          </a:p>
        </p:txBody>
      </p:sp>
      <p:sp>
        <p:nvSpPr>
          <p:cNvPr name="TextBox 11" id="11"/>
          <p:cNvSpPr txBox="true"/>
          <p:nvPr/>
        </p:nvSpPr>
        <p:spPr>
          <a:xfrm rot="0">
            <a:off x="9860167" y="4293810"/>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Six Critical Thinking Skills</a:t>
            </a:r>
          </a:p>
        </p:txBody>
      </p:sp>
      <p:sp>
        <p:nvSpPr>
          <p:cNvPr name="TextBox 12" id="12"/>
          <p:cNvSpPr txBox="true"/>
          <p:nvPr/>
        </p:nvSpPr>
        <p:spPr>
          <a:xfrm rot="0">
            <a:off x="8722139" y="5301331"/>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04</a:t>
            </a:r>
          </a:p>
        </p:txBody>
      </p:sp>
      <p:sp>
        <p:nvSpPr>
          <p:cNvPr name="TextBox 13" id="13"/>
          <p:cNvSpPr txBox="true"/>
          <p:nvPr/>
        </p:nvSpPr>
        <p:spPr>
          <a:xfrm rot="0">
            <a:off x="9860167" y="5301331"/>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Importance of Critical Thinking</a:t>
            </a:r>
          </a:p>
        </p:txBody>
      </p:sp>
      <p:sp>
        <p:nvSpPr>
          <p:cNvPr name="TextBox 14" id="14"/>
          <p:cNvSpPr txBox="true"/>
          <p:nvPr/>
        </p:nvSpPr>
        <p:spPr>
          <a:xfrm rot="0">
            <a:off x="8722139" y="6308851"/>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05</a:t>
            </a:r>
          </a:p>
        </p:txBody>
      </p:sp>
      <p:sp>
        <p:nvSpPr>
          <p:cNvPr name="TextBox 15" id="15"/>
          <p:cNvSpPr txBox="true"/>
          <p:nvPr/>
        </p:nvSpPr>
        <p:spPr>
          <a:xfrm rot="0">
            <a:off x="9860167" y="6308851"/>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Applying the skills</a:t>
            </a:r>
          </a:p>
        </p:txBody>
      </p:sp>
      <p:sp>
        <p:nvSpPr>
          <p:cNvPr name="TextBox 16" id="16"/>
          <p:cNvSpPr txBox="true"/>
          <p:nvPr/>
        </p:nvSpPr>
        <p:spPr>
          <a:xfrm rot="0">
            <a:off x="8722139" y="7316372"/>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06</a:t>
            </a:r>
          </a:p>
        </p:txBody>
      </p:sp>
      <p:sp>
        <p:nvSpPr>
          <p:cNvPr name="TextBox 17" id="17"/>
          <p:cNvSpPr txBox="true"/>
          <p:nvPr/>
        </p:nvSpPr>
        <p:spPr>
          <a:xfrm rot="0">
            <a:off x="9860167" y="7316372"/>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Check your understanding</a:t>
            </a:r>
          </a:p>
        </p:txBody>
      </p:sp>
      <p:sp>
        <p:nvSpPr>
          <p:cNvPr name="Freeform 18" id="18"/>
          <p:cNvSpPr/>
          <p:nvPr/>
        </p:nvSpPr>
        <p:spPr>
          <a:xfrm flipH="false" flipV="false" rot="1167102">
            <a:off x="15177119" y="7349937"/>
            <a:ext cx="3749556" cy="4242779"/>
          </a:xfrm>
          <a:custGeom>
            <a:avLst/>
            <a:gdLst/>
            <a:ahLst/>
            <a:cxnLst/>
            <a:rect r="r" b="b" t="t" l="l"/>
            <a:pathLst>
              <a:path h="4242779" w="3749556">
                <a:moveTo>
                  <a:pt x="0" y="0"/>
                </a:moveTo>
                <a:lnTo>
                  <a:pt x="3749556" y="0"/>
                </a:lnTo>
                <a:lnTo>
                  <a:pt x="3749556" y="4242779"/>
                </a:lnTo>
                <a:lnTo>
                  <a:pt x="0" y="42427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true" flipV="false" rot="-1373599">
            <a:off x="13401717" y="-624371"/>
            <a:ext cx="2685155" cy="3038365"/>
          </a:xfrm>
          <a:custGeom>
            <a:avLst/>
            <a:gdLst/>
            <a:ahLst/>
            <a:cxnLst/>
            <a:rect r="r" b="b" t="t" l="l"/>
            <a:pathLst>
              <a:path h="3038365" w="2685155">
                <a:moveTo>
                  <a:pt x="2685155" y="0"/>
                </a:moveTo>
                <a:lnTo>
                  <a:pt x="0" y="0"/>
                </a:lnTo>
                <a:lnTo>
                  <a:pt x="0" y="3038365"/>
                </a:lnTo>
                <a:lnTo>
                  <a:pt x="2685155" y="3038365"/>
                </a:lnTo>
                <a:lnTo>
                  <a:pt x="268515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C2D1C6"/>
        </a:solidFill>
      </p:bgPr>
    </p:bg>
    <p:spTree>
      <p:nvGrpSpPr>
        <p:cNvPr id="1" name=""/>
        <p:cNvGrpSpPr/>
        <p:nvPr/>
      </p:nvGrpSpPr>
      <p:grpSpPr>
        <a:xfrm>
          <a:off x="0" y="0"/>
          <a:ext cx="0" cy="0"/>
          <a:chOff x="0" y="0"/>
          <a:chExt cx="0" cy="0"/>
        </a:xfrm>
      </p:grpSpPr>
      <p:sp>
        <p:nvSpPr>
          <p:cNvPr name="Freeform 2" id="2"/>
          <p:cNvSpPr/>
          <p:nvPr/>
        </p:nvSpPr>
        <p:spPr>
          <a:xfrm flipH="false" flipV="false" rot="0">
            <a:off x="11536207" y="767420"/>
            <a:ext cx="8702769" cy="8752160"/>
          </a:xfrm>
          <a:custGeom>
            <a:avLst/>
            <a:gdLst/>
            <a:ahLst/>
            <a:cxnLst/>
            <a:rect r="r" b="b" t="t" l="l"/>
            <a:pathLst>
              <a:path h="8752160" w="8702769">
                <a:moveTo>
                  <a:pt x="0" y="0"/>
                </a:moveTo>
                <a:lnTo>
                  <a:pt x="8702768" y="0"/>
                </a:lnTo>
                <a:lnTo>
                  <a:pt x="8702768" y="8752160"/>
                </a:lnTo>
                <a:lnTo>
                  <a:pt x="0" y="8752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52550" y="1718513"/>
            <a:ext cx="9632656" cy="1289178"/>
          </a:xfrm>
          <a:prstGeom prst="rect">
            <a:avLst/>
          </a:prstGeom>
        </p:spPr>
        <p:txBody>
          <a:bodyPr anchor="t" rtlCol="false" tIns="0" lIns="0" bIns="0" rIns="0">
            <a:spAutoFit/>
          </a:bodyPr>
          <a:lstStyle/>
          <a:p>
            <a:pPr algn="l">
              <a:lnSpc>
                <a:spcPts val="9919"/>
              </a:lnSpc>
            </a:pPr>
            <a:r>
              <a:rPr lang="en-US" sz="9100">
                <a:solidFill>
                  <a:srgbClr val="4E4D4A"/>
                </a:solidFill>
                <a:latin typeface="Montserrat"/>
                <a:ea typeface="Montserrat"/>
                <a:cs typeface="Montserrat"/>
                <a:sym typeface="Montserrat"/>
              </a:rPr>
              <a:t>Conclusion</a:t>
            </a:r>
          </a:p>
        </p:txBody>
      </p:sp>
      <p:sp>
        <p:nvSpPr>
          <p:cNvPr name="TextBox 4" id="4"/>
          <p:cNvSpPr txBox="true"/>
          <p:nvPr/>
        </p:nvSpPr>
        <p:spPr>
          <a:xfrm rot="0">
            <a:off x="1352550" y="5627792"/>
            <a:ext cx="9632656" cy="2647949"/>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Our assumptions, wishful thinking, and self-interests can be barriers to finding and understanding the information we consume. The goal is to broaden our knowledge and find meaning in what we learn.</a:t>
            </a:r>
          </a:p>
        </p:txBody>
      </p:sp>
      <p:sp>
        <p:nvSpPr>
          <p:cNvPr name="TextBox 5" id="5"/>
          <p:cNvSpPr txBox="true"/>
          <p:nvPr/>
        </p:nvSpPr>
        <p:spPr>
          <a:xfrm rot="0">
            <a:off x="1352550" y="3326248"/>
            <a:ext cx="9632656" cy="1581149"/>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Critical thinking is valuable when interpreting media, but it can also be beneficial to you in all aspects of life.</a:t>
            </a:r>
          </a:p>
        </p:txBody>
      </p:sp>
      <p:sp>
        <p:nvSpPr>
          <p:cNvPr name="Freeform 6" id="6"/>
          <p:cNvSpPr/>
          <p:nvPr/>
        </p:nvSpPr>
        <p:spPr>
          <a:xfrm flipH="true" flipV="false" rot="779853">
            <a:off x="12845063" y="2579237"/>
            <a:ext cx="4962401" cy="5581432"/>
          </a:xfrm>
          <a:custGeom>
            <a:avLst/>
            <a:gdLst/>
            <a:ahLst/>
            <a:cxnLst/>
            <a:rect r="r" b="b" t="t" l="l"/>
            <a:pathLst>
              <a:path h="5581432" w="4962401">
                <a:moveTo>
                  <a:pt x="4962401" y="0"/>
                </a:moveTo>
                <a:lnTo>
                  <a:pt x="0" y="0"/>
                </a:lnTo>
                <a:lnTo>
                  <a:pt x="0" y="5581432"/>
                </a:lnTo>
                <a:lnTo>
                  <a:pt x="4962401" y="5581432"/>
                </a:lnTo>
                <a:lnTo>
                  <a:pt x="496240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C2D1C6"/>
        </a:solidFill>
      </p:bgPr>
    </p:bg>
    <p:spTree>
      <p:nvGrpSpPr>
        <p:cNvPr id="1" name=""/>
        <p:cNvGrpSpPr/>
        <p:nvPr/>
      </p:nvGrpSpPr>
      <p:grpSpPr>
        <a:xfrm>
          <a:off x="0" y="0"/>
          <a:ext cx="0" cy="0"/>
          <a:chOff x="0" y="0"/>
          <a:chExt cx="0" cy="0"/>
        </a:xfrm>
      </p:grpSpPr>
      <p:grpSp>
        <p:nvGrpSpPr>
          <p:cNvPr name="Group 2" id="2"/>
          <p:cNvGrpSpPr/>
          <p:nvPr/>
        </p:nvGrpSpPr>
        <p:grpSpPr>
          <a:xfrm rot="0">
            <a:off x="10037031" y="1163453"/>
            <a:ext cx="6462063" cy="1597026"/>
            <a:chOff x="0" y="0"/>
            <a:chExt cx="8616084" cy="2129368"/>
          </a:xfrm>
        </p:grpSpPr>
        <p:grpSp>
          <p:nvGrpSpPr>
            <p:cNvPr name="Group 3" id="3"/>
            <p:cNvGrpSpPr/>
            <p:nvPr/>
          </p:nvGrpSpPr>
          <p:grpSpPr>
            <a:xfrm rot="0">
              <a:off x="0" y="0"/>
              <a:ext cx="8616084" cy="2129368"/>
              <a:chOff x="0" y="0"/>
              <a:chExt cx="2162249" cy="534375"/>
            </a:xfrm>
          </p:grpSpPr>
          <p:sp>
            <p:nvSpPr>
              <p:cNvPr name="Freeform 4" id="4"/>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5" id="5"/>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379277" y="767293"/>
              <a:ext cx="7857530" cy="547158"/>
            </a:xfrm>
            <a:prstGeom prst="rect">
              <a:avLst/>
            </a:prstGeom>
          </p:spPr>
          <p:txBody>
            <a:bodyPr anchor="t" rtlCol="false" tIns="0" lIns="0" bIns="0" rIns="0">
              <a:spAutoFit/>
            </a:bodyPr>
            <a:lstStyle/>
            <a:p>
              <a:pPr algn="l">
                <a:lnSpc>
                  <a:spcPts val="3500"/>
                </a:lnSpc>
              </a:pPr>
              <a:r>
                <a:rPr lang="en-US" sz="2500">
                  <a:solidFill>
                    <a:srgbClr val="4E4D4A"/>
                  </a:solidFill>
                  <a:latin typeface="Montserrat"/>
                  <a:ea typeface="Montserrat"/>
                  <a:cs typeface="Montserrat"/>
                  <a:sym typeface="Montserrat"/>
                </a:rPr>
                <a:t>A. Thinking based on assumptions.</a:t>
              </a:r>
            </a:p>
          </p:txBody>
        </p:sp>
      </p:grpSp>
      <p:grpSp>
        <p:nvGrpSpPr>
          <p:cNvPr name="Group 7" id="7"/>
          <p:cNvGrpSpPr/>
          <p:nvPr/>
        </p:nvGrpSpPr>
        <p:grpSpPr>
          <a:xfrm rot="0">
            <a:off x="10037031" y="3284719"/>
            <a:ext cx="6462063" cy="1597026"/>
            <a:chOff x="0" y="0"/>
            <a:chExt cx="8616084" cy="2129368"/>
          </a:xfrm>
        </p:grpSpPr>
        <p:grpSp>
          <p:nvGrpSpPr>
            <p:cNvPr name="Group 8" id="8"/>
            <p:cNvGrpSpPr/>
            <p:nvPr/>
          </p:nvGrpSpPr>
          <p:grpSpPr>
            <a:xfrm rot="0">
              <a:off x="0" y="0"/>
              <a:ext cx="8616084" cy="2129368"/>
              <a:chOff x="0" y="0"/>
              <a:chExt cx="2162249" cy="534375"/>
            </a:xfrm>
          </p:grpSpPr>
          <p:sp>
            <p:nvSpPr>
              <p:cNvPr name="Freeform 9" id="9"/>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10" id="10"/>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379277" y="767293"/>
              <a:ext cx="7857530" cy="547158"/>
            </a:xfrm>
            <a:prstGeom prst="rect">
              <a:avLst/>
            </a:prstGeom>
          </p:spPr>
          <p:txBody>
            <a:bodyPr anchor="t" rtlCol="false" tIns="0" lIns="0" bIns="0" rIns="0">
              <a:spAutoFit/>
            </a:bodyPr>
            <a:lstStyle/>
            <a:p>
              <a:pPr algn="l">
                <a:lnSpc>
                  <a:spcPts val="3500"/>
                </a:lnSpc>
              </a:pPr>
              <a:r>
                <a:rPr lang="en-US" sz="2500">
                  <a:solidFill>
                    <a:srgbClr val="4E4D4A"/>
                  </a:solidFill>
                  <a:latin typeface="Montserrat"/>
                  <a:ea typeface="Montserrat"/>
                  <a:cs typeface="Montserrat"/>
                  <a:sym typeface="Montserrat"/>
                </a:rPr>
                <a:t>B. Thinking outside the box.</a:t>
              </a:r>
            </a:p>
          </p:txBody>
        </p:sp>
      </p:grpSp>
      <p:grpSp>
        <p:nvGrpSpPr>
          <p:cNvPr name="Group 12" id="12"/>
          <p:cNvGrpSpPr/>
          <p:nvPr/>
        </p:nvGrpSpPr>
        <p:grpSpPr>
          <a:xfrm rot="0">
            <a:off x="10037031" y="5405620"/>
            <a:ext cx="6462063" cy="1597026"/>
            <a:chOff x="0" y="0"/>
            <a:chExt cx="8616084" cy="2129368"/>
          </a:xfrm>
        </p:grpSpPr>
        <p:grpSp>
          <p:nvGrpSpPr>
            <p:cNvPr name="Group 13" id="13"/>
            <p:cNvGrpSpPr/>
            <p:nvPr/>
          </p:nvGrpSpPr>
          <p:grpSpPr>
            <a:xfrm rot="0">
              <a:off x="0" y="0"/>
              <a:ext cx="8616084" cy="2129368"/>
              <a:chOff x="0" y="0"/>
              <a:chExt cx="2162249" cy="534375"/>
            </a:xfrm>
          </p:grpSpPr>
          <p:sp>
            <p:nvSpPr>
              <p:cNvPr name="Freeform 14" id="14"/>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15" id="15"/>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379277" y="475193"/>
              <a:ext cx="7857530" cy="1131358"/>
            </a:xfrm>
            <a:prstGeom prst="rect">
              <a:avLst/>
            </a:prstGeom>
          </p:spPr>
          <p:txBody>
            <a:bodyPr anchor="t" rtlCol="false" tIns="0" lIns="0" bIns="0" rIns="0">
              <a:spAutoFit/>
            </a:bodyPr>
            <a:lstStyle/>
            <a:p>
              <a:pPr algn="l">
                <a:lnSpc>
                  <a:spcPts val="3500"/>
                </a:lnSpc>
              </a:pPr>
              <a:r>
                <a:rPr lang="en-US" sz="2500">
                  <a:solidFill>
                    <a:srgbClr val="4E4D4A"/>
                  </a:solidFill>
                  <a:latin typeface="Montserrat"/>
                  <a:ea typeface="Montserrat"/>
                  <a:cs typeface="Montserrat"/>
                  <a:sym typeface="Montserrat"/>
                </a:rPr>
                <a:t>C. Using one source of information to reach a conclusion. </a:t>
              </a:r>
            </a:p>
          </p:txBody>
        </p:sp>
      </p:grpSp>
      <p:grpSp>
        <p:nvGrpSpPr>
          <p:cNvPr name="Group 17" id="17"/>
          <p:cNvGrpSpPr/>
          <p:nvPr/>
        </p:nvGrpSpPr>
        <p:grpSpPr>
          <a:xfrm rot="0">
            <a:off x="1409851" y="6908983"/>
            <a:ext cx="6462063" cy="1597026"/>
            <a:chOff x="0" y="0"/>
            <a:chExt cx="8616084" cy="2129368"/>
          </a:xfrm>
        </p:grpSpPr>
        <p:grpSp>
          <p:nvGrpSpPr>
            <p:cNvPr name="Group 18" id="18"/>
            <p:cNvGrpSpPr/>
            <p:nvPr/>
          </p:nvGrpSpPr>
          <p:grpSpPr>
            <a:xfrm rot="0">
              <a:off x="0" y="0"/>
              <a:ext cx="8616084" cy="2129368"/>
              <a:chOff x="0" y="0"/>
              <a:chExt cx="2162249" cy="534375"/>
            </a:xfrm>
          </p:grpSpPr>
          <p:sp>
            <p:nvSpPr>
              <p:cNvPr name="Freeform 19" id="19"/>
              <p:cNvSpPr/>
              <p:nvPr/>
            </p:nvSpPr>
            <p:spPr>
              <a:xfrm flipH="false" flipV="false" rot="0">
                <a:off x="0" y="0"/>
                <a:ext cx="2162249" cy="534375"/>
              </a:xfrm>
              <a:custGeom>
                <a:avLst/>
                <a:gdLst/>
                <a:ahLst/>
                <a:cxnLst/>
                <a:rect r="r" b="b" t="t" l="l"/>
                <a:pathLst>
                  <a:path h="534375" w="2162249">
                    <a:moveTo>
                      <a:pt x="0" y="0"/>
                    </a:moveTo>
                    <a:lnTo>
                      <a:pt x="2162249" y="0"/>
                    </a:lnTo>
                    <a:lnTo>
                      <a:pt x="2162249" y="534375"/>
                    </a:lnTo>
                    <a:lnTo>
                      <a:pt x="0" y="534375"/>
                    </a:lnTo>
                    <a:close/>
                  </a:path>
                </a:pathLst>
              </a:custGeom>
              <a:solidFill>
                <a:srgbClr val="FFFFFF"/>
              </a:solidFill>
              <a:ln cap="sq">
                <a:noFill/>
                <a:prstDash val="solid"/>
                <a:miter/>
              </a:ln>
            </p:spPr>
          </p:sp>
          <p:sp>
            <p:nvSpPr>
              <p:cNvPr name="TextBox 20" id="20"/>
              <p:cNvSpPr txBox="true"/>
              <p:nvPr/>
            </p:nvSpPr>
            <p:spPr>
              <a:xfrm>
                <a:off x="0" y="-38100"/>
                <a:ext cx="2162249" cy="572475"/>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379277" y="475193"/>
              <a:ext cx="7857530" cy="1131358"/>
            </a:xfrm>
            <a:prstGeom prst="rect">
              <a:avLst/>
            </a:prstGeom>
          </p:spPr>
          <p:txBody>
            <a:bodyPr anchor="t" rtlCol="false" tIns="0" lIns="0" bIns="0" rIns="0">
              <a:spAutoFit/>
            </a:bodyPr>
            <a:lstStyle/>
            <a:p>
              <a:pPr algn="l">
                <a:lnSpc>
                  <a:spcPts val="3500"/>
                </a:lnSpc>
              </a:pPr>
              <a:r>
                <a:rPr lang="en-US" sz="2500">
                  <a:solidFill>
                    <a:srgbClr val="4E4D4A"/>
                  </a:solidFill>
                  <a:latin typeface="Montserrat"/>
                  <a:ea typeface="Montserrat"/>
                  <a:cs typeface="Montserrat"/>
                  <a:sym typeface="Montserrat"/>
                </a:rPr>
                <a:t>D. The ability to analyze information objectively using reliable evidence.  </a:t>
              </a:r>
            </a:p>
          </p:txBody>
        </p:sp>
      </p:grpSp>
      <p:sp>
        <p:nvSpPr>
          <p:cNvPr name="TextBox 22" id="22"/>
          <p:cNvSpPr txBox="true"/>
          <p:nvPr/>
        </p:nvSpPr>
        <p:spPr>
          <a:xfrm rot="0">
            <a:off x="1717577" y="5602788"/>
            <a:ext cx="6037111" cy="629920"/>
          </a:xfrm>
          <a:prstGeom prst="rect">
            <a:avLst/>
          </a:prstGeom>
        </p:spPr>
        <p:txBody>
          <a:bodyPr anchor="t" rtlCol="false" tIns="0" lIns="0" bIns="0" rIns="0">
            <a:spAutoFit/>
          </a:bodyPr>
          <a:lstStyle/>
          <a:p>
            <a:pPr algn="l">
              <a:lnSpc>
                <a:spcPts val="5179"/>
              </a:lnSpc>
            </a:pPr>
            <a:r>
              <a:rPr lang="en-US" sz="3699">
                <a:solidFill>
                  <a:srgbClr val="4E4D4A"/>
                </a:solidFill>
                <a:latin typeface="Montserrat"/>
                <a:ea typeface="Montserrat"/>
                <a:cs typeface="Montserrat"/>
                <a:sym typeface="Montserrat"/>
              </a:rPr>
              <a:t>What is critical thinking?</a:t>
            </a:r>
          </a:p>
        </p:txBody>
      </p:sp>
      <p:sp>
        <p:nvSpPr>
          <p:cNvPr name="TextBox 23" id="23"/>
          <p:cNvSpPr txBox="true"/>
          <p:nvPr/>
        </p:nvSpPr>
        <p:spPr>
          <a:xfrm rot="0">
            <a:off x="1717577" y="1859917"/>
            <a:ext cx="6491392" cy="3340733"/>
          </a:xfrm>
          <a:prstGeom prst="rect">
            <a:avLst/>
          </a:prstGeom>
        </p:spPr>
        <p:txBody>
          <a:bodyPr anchor="t" rtlCol="false" tIns="0" lIns="0" bIns="0" rIns="0">
            <a:spAutoFit/>
          </a:bodyPr>
          <a:lstStyle/>
          <a:p>
            <a:pPr algn="l">
              <a:lnSpc>
                <a:spcPts val="8719"/>
              </a:lnSpc>
            </a:pPr>
            <a:r>
              <a:rPr lang="en-US" sz="7999">
                <a:solidFill>
                  <a:srgbClr val="4E4D4A"/>
                </a:solidFill>
                <a:latin typeface="Montserrat"/>
                <a:ea typeface="Montserrat"/>
                <a:cs typeface="Montserrat"/>
                <a:sym typeface="Montserrat"/>
              </a:rPr>
              <a:t>Multiple Choice Question</a:t>
            </a:r>
          </a:p>
        </p:txBody>
      </p:sp>
      <p:grpSp>
        <p:nvGrpSpPr>
          <p:cNvPr name="Group 24" id="24"/>
          <p:cNvGrpSpPr/>
          <p:nvPr/>
        </p:nvGrpSpPr>
        <p:grpSpPr>
          <a:xfrm rot="5400000">
            <a:off x="4832928" y="5119688"/>
            <a:ext cx="8229600" cy="47625"/>
            <a:chOff x="0" y="0"/>
            <a:chExt cx="2167467" cy="12543"/>
          </a:xfrm>
        </p:grpSpPr>
        <p:sp>
          <p:nvSpPr>
            <p:cNvPr name="Freeform 25" id="25"/>
            <p:cNvSpPr/>
            <p:nvPr/>
          </p:nvSpPr>
          <p:spPr>
            <a:xfrm flipH="false" flipV="false" rot="0">
              <a:off x="0" y="0"/>
              <a:ext cx="2167467" cy="12543"/>
            </a:xfrm>
            <a:custGeom>
              <a:avLst/>
              <a:gdLst/>
              <a:ahLst/>
              <a:cxnLst/>
              <a:rect r="r" b="b" t="t" l="l"/>
              <a:pathLst>
                <a:path h="12543" w="2167467">
                  <a:moveTo>
                    <a:pt x="0" y="0"/>
                  </a:moveTo>
                  <a:lnTo>
                    <a:pt x="2167467" y="0"/>
                  </a:lnTo>
                  <a:lnTo>
                    <a:pt x="2167467" y="12543"/>
                  </a:lnTo>
                  <a:lnTo>
                    <a:pt x="0" y="12543"/>
                  </a:lnTo>
                  <a:close/>
                </a:path>
              </a:pathLst>
            </a:custGeom>
            <a:solidFill>
              <a:srgbClr val="4E4D4A"/>
            </a:solidFill>
            <a:ln cap="sq">
              <a:noFill/>
              <a:prstDash val="solid"/>
              <a:miter/>
            </a:ln>
          </p:spPr>
        </p:sp>
        <p:sp>
          <p:nvSpPr>
            <p:cNvPr name="TextBox 26" id="26"/>
            <p:cNvSpPr txBox="true"/>
            <p:nvPr/>
          </p:nvSpPr>
          <p:spPr>
            <a:xfrm>
              <a:off x="0" y="-38100"/>
              <a:ext cx="2167467" cy="50643"/>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1072531">
            <a:off x="-1718758" y="195571"/>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809304">
            <a:off x="16868044" y="6237901"/>
            <a:ext cx="3122102" cy="3532789"/>
          </a:xfrm>
          <a:custGeom>
            <a:avLst/>
            <a:gdLst/>
            <a:ahLst/>
            <a:cxnLst/>
            <a:rect r="r" b="b" t="t" l="l"/>
            <a:pathLst>
              <a:path h="3532789" w="3122102">
                <a:moveTo>
                  <a:pt x="0" y="0"/>
                </a:moveTo>
                <a:lnTo>
                  <a:pt x="3122103" y="0"/>
                </a:lnTo>
                <a:lnTo>
                  <a:pt x="3122103"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9" id="29"/>
          <p:cNvGrpSpPr/>
          <p:nvPr/>
        </p:nvGrpSpPr>
        <p:grpSpPr>
          <a:xfrm rot="0">
            <a:off x="-537561" y="-279075"/>
            <a:ext cx="8900944" cy="1193475"/>
            <a:chOff x="0" y="0"/>
            <a:chExt cx="2344281" cy="314331"/>
          </a:xfrm>
        </p:grpSpPr>
        <p:sp>
          <p:nvSpPr>
            <p:cNvPr name="Freeform 30" id="30"/>
            <p:cNvSpPr/>
            <p:nvPr/>
          </p:nvSpPr>
          <p:spPr>
            <a:xfrm flipH="false" flipV="false" rot="0">
              <a:off x="0" y="0"/>
              <a:ext cx="2344282" cy="314331"/>
            </a:xfrm>
            <a:custGeom>
              <a:avLst/>
              <a:gdLst/>
              <a:ahLst/>
              <a:cxnLst/>
              <a:rect r="r" b="b" t="t" l="l"/>
              <a:pathLst>
                <a:path h="314331" w="2344282">
                  <a:moveTo>
                    <a:pt x="13047" y="0"/>
                  </a:moveTo>
                  <a:lnTo>
                    <a:pt x="2331235" y="0"/>
                  </a:lnTo>
                  <a:cubicBezTo>
                    <a:pt x="2338440" y="0"/>
                    <a:pt x="2344282" y="5841"/>
                    <a:pt x="2344282" y="13047"/>
                  </a:cubicBezTo>
                  <a:lnTo>
                    <a:pt x="2344282" y="301284"/>
                  </a:lnTo>
                  <a:cubicBezTo>
                    <a:pt x="2344282" y="308490"/>
                    <a:pt x="2338440" y="314331"/>
                    <a:pt x="2331235" y="314331"/>
                  </a:cubicBezTo>
                  <a:lnTo>
                    <a:pt x="13047" y="314331"/>
                  </a:lnTo>
                  <a:cubicBezTo>
                    <a:pt x="5841" y="314331"/>
                    <a:pt x="0" y="308490"/>
                    <a:pt x="0" y="301284"/>
                  </a:cubicBezTo>
                  <a:lnTo>
                    <a:pt x="0" y="13047"/>
                  </a:lnTo>
                  <a:cubicBezTo>
                    <a:pt x="0" y="5841"/>
                    <a:pt x="5841" y="0"/>
                    <a:pt x="13047" y="0"/>
                  </a:cubicBezTo>
                  <a:close/>
                </a:path>
              </a:pathLst>
            </a:custGeom>
            <a:solidFill>
              <a:srgbClr val="4E4D4A"/>
            </a:solidFill>
          </p:spPr>
        </p:sp>
        <p:sp>
          <p:nvSpPr>
            <p:cNvPr name="TextBox 31" id="31"/>
            <p:cNvSpPr txBox="true"/>
            <p:nvPr/>
          </p:nvSpPr>
          <p:spPr>
            <a:xfrm>
              <a:off x="0" y="-38100"/>
              <a:ext cx="2344281" cy="352431"/>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812827" y="78104"/>
            <a:ext cx="3532674" cy="712471"/>
          </a:xfrm>
          <a:prstGeom prst="rect">
            <a:avLst/>
          </a:prstGeom>
        </p:spPr>
        <p:txBody>
          <a:bodyPr anchor="t" rtlCol="false" tIns="0" lIns="0" bIns="0" rIns="0">
            <a:spAutoFit/>
          </a:bodyPr>
          <a:lstStyle/>
          <a:p>
            <a:pPr algn="l">
              <a:lnSpc>
                <a:spcPts val="5879"/>
              </a:lnSpc>
            </a:pPr>
            <a:r>
              <a:rPr lang="en-US" sz="4199">
                <a:solidFill>
                  <a:srgbClr val="FFFFFF"/>
                </a:solidFill>
                <a:latin typeface="Montserrat"/>
                <a:ea typeface="Montserrat"/>
                <a:cs typeface="Montserrat"/>
                <a:sym typeface="Montserrat"/>
              </a:rPr>
              <a:t>Answer Key</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C2D1C6"/>
        </a:solidFill>
      </p:bgPr>
    </p:bg>
    <p:spTree>
      <p:nvGrpSpPr>
        <p:cNvPr id="1" name=""/>
        <p:cNvGrpSpPr/>
        <p:nvPr/>
      </p:nvGrpSpPr>
      <p:grpSpPr>
        <a:xfrm>
          <a:off x="0" y="0"/>
          <a:ext cx="0" cy="0"/>
          <a:chOff x="0" y="0"/>
          <a:chExt cx="0" cy="0"/>
        </a:xfrm>
      </p:grpSpPr>
      <p:grpSp>
        <p:nvGrpSpPr>
          <p:cNvPr name="Group 2" id="2"/>
          <p:cNvGrpSpPr/>
          <p:nvPr/>
        </p:nvGrpSpPr>
        <p:grpSpPr>
          <a:xfrm rot="0">
            <a:off x="1659681" y="5400675"/>
            <a:ext cx="14968638" cy="3857625"/>
            <a:chOff x="0" y="0"/>
            <a:chExt cx="3942357" cy="1016000"/>
          </a:xfrm>
        </p:grpSpPr>
        <p:sp>
          <p:nvSpPr>
            <p:cNvPr name="Freeform 3" id="3"/>
            <p:cNvSpPr/>
            <p:nvPr/>
          </p:nvSpPr>
          <p:spPr>
            <a:xfrm flipH="false" flipV="false" rot="0">
              <a:off x="0" y="0"/>
              <a:ext cx="3942357" cy="1016000"/>
            </a:xfrm>
            <a:custGeom>
              <a:avLst/>
              <a:gdLst/>
              <a:ahLst/>
              <a:cxnLst/>
              <a:rect r="r" b="b" t="t" l="l"/>
              <a:pathLst>
                <a:path h="1016000" w="3942357">
                  <a:moveTo>
                    <a:pt x="0" y="0"/>
                  </a:moveTo>
                  <a:lnTo>
                    <a:pt x="3942357" y="0"/>
                  </a:lnTo>
                  <a:lnTo>
                    <a:pt x="3942357" y="1016000"/>
                  </a:lnTo>
                  <a:lnTo>
                    <a:pt x="0" y="1016000"/>
                  </a:lnTo>
                  <a:close/>
                </a:path>
              </a:pathLst>
            </a:custGeom>
            <a:solidFill>
              <a:srgbClr val="FFFFFF"/>
            </a:solidFill>
            <a:ln cap="sq">
              <a:noFill/>
              <a:prstDash val="solid"/>
              <a:miter/>
            </a:ln>
          </p:spPr>
        </p:sp>
        <p:sp>
          <p:nvSpPr>
            <p:cNvPr name="TextBox 4" id="4"/>
            <p:cNvSpPr txBox="true"/>
            <p:nvPr/>
          </p:nvSpPr>
          <p:spPr>
            <a:xfrm>
              <a:off x="0" y="-38100"/>
              <a:ext cx="3942357" cy="10541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717577" y="3804571"/>
            <a:ext cx="10531972" cy="10477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If you see a news story on social media, which skills can you use to determine if the information is credible? </a:t>
            </a:r>
          </a:p>
        </p:txBody>
      </p:sp>
      <p:sp>
        <p:nvSpPr>
          <p:cNvPr name="TextBox 6" id="6"/>
          <p:cNvSpPr txBox="true"/>
          <p:nvPr/>
        </p:nvSpPr>
        <p:spPr>
          <a:xfrm rot="0">
            <a:off x="1717577" y="2056538"/>
            <a:ext cx="7426423" cy="1406525"/>
          </a:xfrm>
          <a:prstGeom prst="rect">
            <a:avLst/>
          </a:prstGeom>
        </p:spPr>
        <p:txBody>
          <a:bodyPr anchor="t" rtlCol="false" tIns="0" lIns="0" bIns="0" rIns="0">
            <a:spAutoFit/>
          </a:bodyPr>
          <a:lstStyle/>
          <a:p>
            <a:pPr algn="l">
              <a:lnSpc>
                <a:spcPts val="10899"/>
              </a:lnSpc>
            </a:pPr>
            <a:r>
              <a:rPr lang="en-US" sz="9999">
                <a:solidFill>
                  <a:srgbClr val="4E4D4A"/>
                </a:solidFill>
                <a:latin typeface="Montserrat"/>
                <a:ea typeface="Montserrat"/>
                <a:cs typeface="Montserrat"/>
                <a:sym typeface="Montserrat"/>
              </a:rPr>
              <a:t>Question</a:t>
            </a:r>
          </a:p>
        </p:txBody>
      </p:sp>
      <p:sp>
        <p:nvSpPr>
          <p:cNvPr name="TextBox 7" id="7"/>
          <p:cNvSpPr txBox="true"/>
          <p:nvPr/>
        </p:nvSpPr>
        <p:spPr>
          <a:xfrm rot="0">
            <a:off x="1717577" y="1170796"/>
            <a:ext cx="7426423" cy="961771"/>
          </a:xfrm>
          <a:prstGeom prst="rect">
            <a:avLst/>
          </a:prstGeom>
        </p:spPr>
        <p:txBody>
          <a:bodyPr anchor="t" rtlCol="false" tIns="0" lIns="0" bIns="0" rIns="0">
            <a:spAutoFit/>
          </a:bodyPr>
          <a:lstStyle/>
          <a:p>
            <a:pPr algn="l">
              <a:lnSpc>
                <a:spcPts val="7411"/>
              </a:lnSpc>
            </a:pPr>
            <a:r>
              <a:rPr lang="en-US" sz="6799">
                <a:solidFill>
                  <a:srgbClr val="4E4D4A"/>
                </a:solidFill>
                <a:latin typeface="Montserrat"/>
                <a:ea typeface="Montserrat"/>
                <a:cs typeface="Montserrat"/>
                <a:sym typeface="Montserrat"/>
              </a:rPr>
              <a:t>Open Response</a:t>
            </a:r>
          </a:p>
        </p:txBody>
      </p:sp>
      <p:sp>
        <p:nvSpPr>
          <p:cNvPr name="TextBox 8" id="8"/>
          <p:cNvSpPr txBox="true"/>
          <p:nvPr/>
        </p:nvSpPr>
        <p:spPr>
          <a:xfrm rot="0">
            <a:off x="2136224" y="5700757"/>
            <a:ext cx="14015551" cy="21145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Sample answer: Seek diverse perspectives to see if multiple credible sources confirm the information. Ask questions to find out more details on the story. Educate yourself by determining the purpose and intent of the story.</a:t>
            </a:r>
          </a:p>
        </p:txBody>
      </p:sp>
      <p:sp>
        <p:nvSpPr>
          <p:cNvPr name="Freeform 9" id="9"/>
          <p:cNvSpPr/>
          <p:nvPr/>
        </p:nvSpPr>
        <p:spPr>
          <a:xfrm flipH="true" flipV="false" rot="1126930">
            <a:off x="12576036" y="831277"/>
            <a:ext cx="3433891" cy="3862250"/>
          </a:xfrm>
          <a:custGeom>
            <a:avLst/>
            <a:gdLst/>
            <a:ahLst/>
            <a:cxnLst/>
            <a:rect r="r" b="b" t="t" l="l"/>
            <a:pathLst>
              <a:path h="3862250" w="3433891">
                <a:moveTo>
                  <a:pt x="3433891" y="0"/>
                </a:moveTo>
                <a:lnTo>
                  <a:pt x="0" y="0"/>
                </a:lnTo>
                <a:lnTo>
                  <a:pt x="0" y="3862249"/>
                </a:lnTo>
                <a:lnTo>
                  <a:pt x="3433891" y="3862249"/>
                </a:lnTo>
                <a:lnTo>
                  <a:pt x="343389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1072531">
            <a:off x="9165499" y="-969836"/>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1495053">
            <a:off x="16326101" y="1960451"/>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537561" y="-279075"/>
            <a:ext cx="8900944" cy="1193475"/>
            <a:chOff x="0" y="0"/>
            <a:chExt cx="2344281" cy="314331"/>
          </a:xfrm>
        </p:grpSpPr>
        <p:sp>
          <p:nvSpPr>
            <p:cNvPr name="Freeform 13" id="13"/>
            <p:cNvSpPr/>
            <p:nvPr/>
          </p:nvSpPr>
          <p:spPr>
            <a:xfrm flipH="false" flipV="false" rot="0">
              <a:off x="0" y="0"/>
              <a:ext cx="2344282" cy="314331"/>
            </a:xfrm>
            <a:custGeom>
              <a:avLst/>
              <a:gdLst/>
              <a:ahLst/>
              <a:cxnLst/>
              <a:rect r="r" b="b" t="t" l="l"/>
              <a:pathLst>
                <a:path h="314331" w="2344282">
                  <a:moveTo>
                    <a:pt x="13047" y="0"/>
                  </a:moveTo>
                  <a:lnTo>
                    <a:pt x="2331235" y="0"/>
                  </a:lnTo>
                  <a:cubicBezTo>
                    <a:pt x="2338440" y="0"/>
                    <a:pt x="2344282" y="5841"/>
                    <a:pt x="2344282" y="13047"/>
                  </a:cubicBezTo>
                  <a:lnTo>
                    <a:pt x="2344282" y="301284"/>
                  </a:lnTo>
                  <a:cubicBezTo>
                    <a:pt x="2344282" y="308490"/>
                    <a:pt x="2338440" y="314331"/>
                    <a:pt x="2331235" y="314331"/>
                  </a:cubicBezTo>
                  <a:lnTo>
                    <a:pt x="13047" y="314331"/>
                  </a:lnTo>
                  <a:cubicBezTo>
                    <a:pt x="5841" y="314331"/>
                    <a:pt x="0" y="308490"/>
                    <a:pt x="0" y="301284"/>
                  </a:cubicBezTo>
                  <a:lnTo>
                    <a:pt x="0" y="13047"/>
                  </a:lnTo>
                  <a:cubicBezTo>
                    <a:pt x="0" y="5841"/>
                    <a:pt x="5841" y="0"/>
                    <a:pt x="13047" y="0"/>
                  </a:cubicBezTo>
                  <a:close/>
                </a:path>
              </a:pathLst>
            </a:custGeom>
            <a:solidFill>
              <a:srgbClr val="837F78"/>
            </a:solidFill>
          </p:spPr>
        </p:sp>
        <p:sp>
          <p:nvSpPr>
            <p:cNvPr name="TextBox 14" id="14"/>
            <p:cNvSpPr txBox="true"/>
            <p:nvPr/>
          </p:nvSpPr>
          <p:spPr>
            <a:xfrm>
              <a:off x="0" y="-38100"/>
              <a:ext cx="2344281" cy="352431"/>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1812827" y="78104"/>
            <a:ext cx="3532674" cy="712471"/>
          </a:xfrm>
          <a:prstGeom prst="rect">
            <a:avLst/>
          </a:prstGeom>
        </p:spPr>
        <p:txBody>
          <a:bodyPr anchor="t" rtlCol="false" tIns="0" lIns="0" bIns="0" rIns="0">
            <a:spAutoFit/>
          </a:bodyPr>
          <a:lstStyle/>
          <a:p>
            <a:pPr algn="l">
              <a:lnSpc>
                <a:spcPts val="5879"/>
              </a:lnSpc>
            </a:pPr>
            <a:r>
              <a:rPr lang="en-US" sz="4199">
                <a:solidFill>
                  <a:srgbClr val="FFFFFF"/>
                </a:solidFill>
                <a:latin typeface="Montserrat"/>
                <a:ea typeface="Montserrat"/>
                <a:cs typeface="Montserrat"/>
                <a:sym typeface="Montserrat"/>
              </a:rPr>
              <a:t>Answer Key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34326" y="1096800"/>
            <a:ext cx="16619348" cy="2366648"/>
          </a:xfrm>
          <a:prstGeom prst="rect">
            <a:avLst/>
          </a:prstGeom>
        </p:spPr>
        <p:txBody>
          <a:bodyPr anchor="t" rtlCol="false" tIns="0" lIns="0" bIns="0" rIns="0">
            <a:spAutoFit/>
          </a:bodyPr>
          <a:lstStyle/>
          <a:p>
            <a:pPr algn="ctr">
              <a:lnSpc>
                <a:spcPts val="9265"/>
              </a:lnSpc>
            </a:pPr>
            <a:r>
              <a:rPr lang="en-US" sz="8500">
                <a:solidFill>
                  <a:srgbClr val="4E4D4A"/>
                </a:solidFill>
                <a:latin typeface="Montserrat"/>
                <a:ea typeface="Montserrat"/>
                <a:cs typeface="Montserrat"/>
                <a:sym typeface="Montserrat"/>
              </a:rPr>
              <a:t>Our aim today is to learn about.... </a:t>
            </a:r>
          </a:p>
        </p:txBody>
      </p:sp>
      <p:sp>
        <p:nvSpPr>
          <p:cNvPr name="TextBox 3" id="3"/>
          <p:cNvSpPr txBox="true"/>
          <p:nvPr/>
        </p:nvSpPr>
        <p:spPr>
          <a:xfrm rot="0">
            <a:off x="6876466" y="5872750"/>
            <a:ext cx="4535069" cy="967105"/>
          </a:xfrm>
          <a:prstGeom prst="rect">
            <a:avLst/>
          </a:prstGeom>
        </p:spPr>
        <p:txBody>
          <a:bodyPr anchor="t" rtlCol="false" tIns="0" lIns="0" bIns="0" rIns="0">
            <a:spAutoFit/>
          </a:bodyPr>
          <a:lstStyle/>
          <a:p>
            <a:pPr algn="ctr">
              <a:lnSpc>
                <a:spcPts val="3920"/>
              </a:lnSpc>
            </a:pPr>
            <a:r>
              <a:rPr lang="en-US" sz="2800">
                <a:solidFill>
                  <a:srgbClr val="4E4D4A"/>
                </a:solidFill>
                <a:latin typeface="Montserrat"/>
                <a:ea typeface="Montserrat"/>
                <a:cs typeface="Montserrat"/>
                <a:sym typeface="Montserrat"/>
              </a:rPr>
              <a:t>Understanding skills of critical thinkers</a:t>
            </a:r>
          </a:p>
        </p:txBody>
      </p:sp>
      <p:sp>
        <p:nvSpPr>
          <p:cNvPr name="TextBox 4" id="4"/>
          <p:cNvSpPr txBox="true"/>
          <p:nvPr/>
        </p:nvSpPr>
        <p:spPr>
          <a:xfrm rot="0">
            <a:off x="1360030" y="5872750"/>
            <a:ext cx="4535069" cy="1462405"/>
          </a:xfrm>
          <a:prstGeom prst="rect">
            <a:avLst/>
          </a:prstGeom>
        </p:spPr>
        <p:txBody>
          <a:bodyPr anchor="t" rtlCol="false" tIns="0" lIns="0" bIns="0" rIns="0">
            <a:spAutoFit/>
          </a:bodyPr>
          <a:lstStyle/>
          <a:p>
            <a:pPr algn="ctr">
              <a:lnSpc>
                <a:spcPts val="3920"/>
              </a:lnSpc>
            </a:pPr>
            <a:r>
              <a:rPr lang="en-US" sz="2800">
                <a:solidFill>
                  <a:srgbClr val="4E4D4A"/>
                </a:solidFill>
                <a:latin typeface="Montserrat"/>
                <a:ea typeface="Montserrat"/>
                <a:cs typeface="Montserrat"/>
                <a:sym typeface="Montserrat"/>
              </a:rPr>
              <a:t>The ability to define critical thinking and media literacy</a:t>
            </a:r>
          </a:p>
        </p:txBody>
      </p:sp>
      <p:sp>
        <p:nvSpPr>
          <p:cNvPr name="TextBox 5" id="5"/>
          <p:cNvSpPr txBox="true"/>
          <p:nvPr/>
        </p:nvSpPr>
        <p:spPr>
          <a:xfrm rot="0">
            <a:off x="12392902" y="5872750"/>
            <a:ext cx="4535069" cy="1462405"/>
          </a:xfrm>
          <a:prstGeom prst="rect">
            <a:avLst/>
          </a:prstGeom>
        </p:spPr>
        <p:txBody>
          <a:bodyPr anchor="t" rtlCol="false" tIns="0" lIns="0" bIns="0" rIns="0">
            <a:spAutoFit/>
          </a:bodyPr>
          <a:lstStyle/>
          <a:p>
            <a:pPr algn="ctr">
              <a:lnSpc>
                <a:spcPts val="3920"/>
              </a:lnSpc>
            </a:pPr>
            <a:r>
              <a:rPr lang="en-US" sz="2800">
                <a:solidFill>
                  <a:srgbClr val="4E4D4A"/>
                </a:solidFill>
                <a:latin typeface="Montserrat"/>
                <a:ea typeface="Montserrat"/>
                <a:cs typeface="Montserrat"/>
                <a:sym typeface="Montserrat"/>
              </a:rPr>
              <a:t>Applying critical thinking skills to media and decision-making</a:t>
            </a:r>
          </a:p>
        </p:txBody>
      </p:sp>
      <p:grpSp>
        <p:nvGrpSpPr>
          <p:cNvPr name="Group 6" id="6"/>
          <p:cNvGrpSpPr/>
          <p:nvPr/>
        </p:nvGrpSpPr>
        <p:grpSpPr>
          <a:xfrm rot="0">
            <a:off x="6525021" y="4608330"/>
            <a:ext cx="48047" cy="3219720"/>
            <a:chOff x="0" y="0"/>
            <a:chExt cx="12654" cy="847992"/>
          </a:xfrm>
        </p:grpSpPr>
        <p:sp>
          <p:nvSpPr>
            <p:cNvPr name="Freeform 7" id="7"/>
            <p:cNvSpPr/>
            <p:nvPr/>
          </p:nvSpPr>
          <p:spPr>
            <a:xfrm flipH="false" flipV="false" rot="0">
              <a:off x="0" y="0"/>
              <a:ext cx="12654" cy="847992"/>
            </a:xfrm>
            <a:custGeom>
              <a:avLst/>
              <a:gdLst/>
              <a:ahLst/>
              <a:cxnLst/>
              <a:rect r="r" b="b" t="t" l="l"/>
              <a:pathLst>
                <a:path h="847992" w="12654">
                  <a:moveTo>
                    <a:pt x="0" y="0"/>
                  </a:moveTo>
                  <a:lnTo>
                    <a:pt x="12654" y="0"/>
                  </a:lnTo>
                  <a:lnTo>
                    <a:pt x="12654" y="847992"/>
                  </a:lnTo>
                  <a:lnTo>
                    <a:pt x="0" y="847992"/>
                  </a:lnTo>
                  <a:close/>
                </a:path>
              </a:pathLst>
            </a:custGeom>
            <a:solidFill>
              <a:srgbClr val="837F78"/>
            </a:solidFill>
          </p:spPr>
        </p:sp>
        <p:sp>
          <p:nvSpPr>
            <p:cNvPr name="TextBox 8" id="8"/>
            <p:cNvSpPr txBox="true"/>
            <p:nvPr/>
          </p:nvSpPr>
          <p:spPr>
            <a:xfrm>
              <a:off x="0" y="-38100"/>
              <a:ext cx="12654" cy="88609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1714932" y="4608330"/>
            <a:ext cx="47625" cy="3219720"/>
            <a:chOff x="0" y="0"/>
            <a:chExt cx="12543" cy="847992"/>
          </a:xfrm>
        </p:grpSpPr>
        <p:sp>
          <p:nvSpPr>
            <p:cNvPr name="Freeform 10" id="10"/>
            <p:cNvSpPr/>
            <p:nvPr/>
          </p:nvSpPr>
          <p:spPr>
            <a:xfrm flipH="false" flipV="false" rot="0">
              <a:off x="0" y="0"/>
              <a:ext cx="12543" cy="847992"/>
            </a:xfrm>
            <a:custGeom>
              <a:avLst/>
              <a:gdLst/>
              <a:ahLst/>
              <a:cxnLst/>
              <a:rect r="r" b="b" t="t" l="l"/>
              <a:pathLst>
                <a:path h="847992" w="12543">
                  <a:moveTo>
                    <a:pt x="0" y="0"/>
                  </a:moveTo>
                  <a:lnTo>
                    <a:pt x="12543" y="0"/>
                  </a:lnTo>
                  <a:lnTo>
                    <a:pt x="12543" y="847992"/>
                  </a:lnTo>
                  <a:lnTo>
                    <a:pt x="0" y="847992"/>
                  </a:lnTo>
                  <a:close/>
                </a:path>
              </a:pathLst>
            </a:custGeom>
            <a:solidFill>
              <a:srgbClr val="837F78"/>
            </a:solidFill>
          </p:spPr>
        </p:sp>
        <p:sp>
          <p:nvSpPr>
            <p:cNvPr name="TextBox 11" id="11"/>
            <p:cNvSpPr txBox="true"/>
            <p:nvPr/>
          </p:nvSpPr>
          <p:spPr>
            <a:xfrm>
              <a:off x="0" y="-38100"/>
              <a:ext cx="12543" cy="886092"/>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true" flipV="false" rot="0">
            <a:off x="2804487" y="3463448"/>
            <a:ext cx="1646154" cy="1851502"/>
          </a:xfrm>
          <a:custGeom>
            <a:avLst/>
            <a:gdLst/>
            <a:ahLst/>
            <a:cxnLst/>
            <a:rect r="r" b="b" t="t" l="l"/>
            <a:pathLst>
              <a:path h="1851502" w="1646154">
                <a:moveTo>
                  <a:pt x="1646154" y="0"/>
                </a:moveTo>
                <a:lnTo>
                  <a:pt x="0" y="0"/>
                </a:lnTo>
                <a:lnTo>
                  <a:pt x="0" y="1851502"/>
                </a:lnTo>
                <a:lnTo>
                  <a:pt x="1646154" y="1851502"/>
                </a:lnTo>
                <a:lnTo>
                  <a:pt x="164615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false" rot="0">
            <a:off x="8320923" y="3463448"/>
            <a:ext cx="1646154" cy="1851502"/>
          </a:xfrm>
          <a:custGeom>
            <a:avLst/>
            <a:gdLst/>
            <a:ahLst/>
            <a:cxnLst/>
            <a:rect r="r" b="b" t="t" l="l"/>
            <a:pathLst>
              <a:path h="1851502" w="1646154">
                <a:moveTo>
                  <a:pt x="1646154" y="0"/>
                </a:moveTo>
                <a:lnTo>
                  <a:pt x="0" y="0"/>
                </a:lnTo>
                <a:lnTo>
                  <a:pt x="0" y="1851502"/>
                </a:lnTo>
                <a:lnTo>
                  <a:pt x="1646154" y="1851502"/>
                </a:lnTo>
                <a:lnTo>
                  <a:pt x="164615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true" flipV="false" rot="0">
            <a:off x="13837359" y="3463448"/>
            <a:ext cx="1646154" cy="1851502"/>
          </a:xfrm>
          <a:custGeom>
            <a:avLst/>
            <a:gdLst/>
            <a:ahLst/>
            <a:cxnLst/>
            <a:rect r="r" b="b" t="t" l="l"/>
            <a:pathLst>
              <a:path h="1851502" w="1646154">
                <a:moveTo>
                  <a:pt x="1646154" y="0"/>
                </a:moveTo>
                <a:lnTo>
                  <a:pt x="0" y="0"/>
                </a:lnTo>
                <a:lnTo>
                  <a:pt x="0" y="1851502"/>
                </a:lnTo>
                <a:lnTo>
                  <a:pt x="1646154" y="1851502"/>
                </a:lnTo>
                <a:lnTo>
                  <a:pt x="164615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167102">
            <a:off x="16787826" y="5911253"/>
            <a:ext cx="3457025" cy="3911768"/>
          </a:xfrm>
          <a:custGeom>
            <a:avLst/>
            <a:gdLst/>
            <a:ahLst/>
            <a:cxnLst/>
            <a:rect r="r" b="b" t="t" l="l"/>
            <a:pathLst>
              <a:path h="3911768" w="3457025">
                <a:moveTo>
                  <a:pt x="0" y="0"/>
                </a:moveTo>
                <a:lnTo>
                  <a:pt x="3457025" y="0"/>
                </a:lnTo>
                <a:lnTo>
                  <a:pt x="3457025" y="3911768"/>
                </a:lnTo>
                <a:lnTo>
                  <a:pt x="0" y="39117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pic>
        <p:nvPicPr>
          <p:cNvPr name="Picture 3" id="3"/>
          <p:cNvPicPr>
            <a:picLocks noChangeAspect="true"/>
          </p:cNvPicPr>
          <p:nvPr/>
        </p:nvPicPr>
        <p:blipFill>
          <a:blip r:embed="rId4"/>
          <a:srcRect l="0" t="0" r="0" b="0"/>
          <a:stretch>
            <a:fillRect/>
          </a:stretch>
        </p:blipFill>
        <p:spPr>
          <a:xfrm flipH="false" flipV="false" rot="-1079219">
            <a:off x="10132639" y="3054272"/>
            <a:ext cx="7277740" cy="7246460"/>
          </a:xfrm>
          <a:prstGeom prst="rect">
            <a:avLst/>
          </a:prstGeom>
        </p:spPr>
      </p:pic>
      <p:grpSp>
        <p:nvGrpSpPr>
          <p:cNvPr name="Group 4" id="4"/>
          <p:cNvGrpSpPr/>
          <p:nvPr/>
        </p:nvGrpSpPr>
        <p:grpSpPr>
          <a:xfrm rot="0">
            <a:off x="-2406809" y="1595213"/>
            <a:ext cx="12754707" cy="1607325"/>
            <a:chOff x="0" y="0"/>
            <a:chExt cx="1591863" cy="200604"/>
          </a:xfrm>
        </p:grpSpPr>
        <p:sp>
          <p:nvSpPr>
            <p:cNvPr name="Freeform 5" id="5"/>
            <p:cNvSpPr/>
            <p:nvPr/>
          </p:nvSpPr>
          <p:spPr>
            <a:xfrm flipH="false" flipV="false" rot="0">
              <a:off x="0" y="0"/>
              <a:ext cx="1591863" cy="200604"/>
            </a:xfrm>
            <a:custGeom>
              <a:avLst/>
              <a:gdLst/>
              <a:ahLst/>
              <a:cxnLst/>
              <a:rect r="r" b="b" t="t" l="l"/>
              <a:pathLst>
                <a:path h="200604" w="1591863">
                  <a:moveTo>
                    <a:pt x="0" y="0"/>
                  </a:moveTo>
                  <a:lnTo>
                    <a:pt x="1591863" y="0"/>
                  </a:lnTo>
                  <a:lnTo>
                    <a:pt x="1591863" y="200604"/>
                  </a:lnTo>
                  <a:lnTo>
                    <a:pt x="0" y="200604"/>
                  </a:lnTo>
                  <a:close/>
                </a:path>
              </a:pathLst>
            </a:custGeom>
            <a:solidFill>
              <a:srgbClr val="4E4D4A"/>
            </a:solidFill>
          </p:spPr>
        </p:sp>
        <p:sp>
          <p:nvSpPr>
            <p:cNvPr name="TextBox 6" id="6"/>
            <p:cNvSpPr txBox="true"/>
            <p:nvPr/>
          </p:nvSpPr>
          <p:spPr>
            <a:xfrm>
              <a:off x="0" y="-28575"/>
              <a:ext cx="1591863" cy="229179"/>
            </a:xfrm>
            <a:prstGeom prst="rect">
              <a:avLst/>
            </a:prstGeom>
          </p:spPr>
          <p:txBody>
            <a:bodyPr anchor="ctr" rtlCol="false" tIns="23812" lIns="23812" bIns="23812" rIns="23812"/>
            <a:lstStyle/>
            <a:p>
              <a:pPr algn="ctr">
                <a:lnSpc>
                  <a:spcPts val="1640"/>
                </a:lnSpc>
              </a:pPr>
            </a:p>
          </p:txBody>
        </p:sp>
      </p:grpSp>
      <p:sp>
        <p:nvSpPr>
          <p:cNvPr name="Freeform 7" id="7"/>
          <p:cNvSpPr/>
          <p:nvPr/>
        </p:nvSpPr>
        <p:spPr>
          <a:xfrm flipH="false" flipV="false" rot="-1072531">
            <a:off x="12586587" y="-1100736"/>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167102">
            <a:off x="11170146" y="8386305"/>
            <a:ext cx="2685155" cy="3038365"/>
          </a:xfrm>
          <a:custGeom>
            <a:avLst/>
            <a:gdLst/>
            <a:ahLst/>
            <a:cxnLst/>
            <a:rect r="r" b="b" t="t" l="l"/>
            <a:pathLst>
              <a:path h="3038365" w="2685155">
                <a:moveTo>
                  <a:pt x="0" y="0"/>
                </a:moveTo>
                <a:lnTo>
                  <a:pt x="2685154" y="0"/>
                </a:lnTo>
                <a:lnTo>
                  <a:pt x="2685154" y="3038365"/>
                </a:lnTo>
                <a:lnTo>
                  <a:pt x="0" y="30383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1876590"/>
            <a:ext cx="8564643" cy="1130933"/>
          </a:xfrm>
          <a:prstGeom prst="rect">
            <a:avLst/>
          </a:prstGeom>
        </p:spPr>
        <p:txBody>
          <a:bodyPr anchor="t" rtlCol="false" tIns="0" lIns="0" bIns="0" rIns="0">
            <a:spAutoFit/>
          </a:bodyPr>
          <a:lstStyle/>
          <a:p>
            <a:pPr algn="l">
              <a:lnSpc>
                <a:spcPts val="8719"/>
              </a:lnSpc>
            </a:pPr>
            <a:r>
              <a:rPr lang="en-US" sz="7999">
                <a:solidFill>
                  <a:srgbClr val="FFFFFF"/>
                </a:solidFill>
                <a:latin typeface="Montserrat"/>
                <a:ea typeface="Montserrat"/>
                <a:cs typeface="Montserrat"/>
                <a:sym typeface="Montserrat"/>
              </a:rPr>
              <a:t>Critical Thinking</a:t>
            </a:r>
          </a:p>
        </p:txBody>
      </p:sp>
      <p:sp>
        <p:nvSpPr>
          <p:cNvPr name="TextBox 10" id="10"/>
          <p:cNvSpPr txBox="true"/>
          <p:nvPr/>
        </p:nvSpPr>
        <p:spPr>
          <a:xfrm rot="0">
            <a:off x="625942" y="3309620"/>
            <a:ext cx="9850343" cy="6448425"/>
          </a:xfrm>
          <a:prstGeom prst="rect">
            <a:avLst/>
          </a:prstGeom>
        </p:spPr>
        <p:txBody>
          <a:bodyPr anchor="t" rtlCol="false" tIns="0" lIns="0" bIns="0" rIns="0">
            <a:spAutoFit/>
          </a:bodyPr>
          <a:lstStyle/>
          <a:p>
            <a:pPr algn="l">
              <a:lnSpc>
                <a:spcPts val="4900"/>
              </a:lnSpc>
            </a:pPr>
            <a:r>
              <a:rPr lang="en-US" sz="3500">
                <a:solidFill>
                  <a:srgbClr val="4E4D4A"/>
                </a:solidFill>
                <a:latin typeface="Montserrat"/>
                <a:ea typeface="Montserrat"/>
                <a:cs typeface="Montserrat"/>
                <a:sym typeface="Montserrat"/>
              </a:rPr>
              <a:t>Critical thinking is the ability to analyse information objectively and make a judgment or decision. It is purposeful, logical, balanced, and considers all parts of the problem.</a:t>
            </a:r>
          </a:p>
          <a:p>
            <a:pPr algn="l">
              <a:lnSpc>
                <a:spcPts val="4900"/>
              </a:lnSpc>
            </a:pPr>
          </a:p>
          <a:p>
            <a:pPr algn="l">
              <a:lnSpc>
                <a:spcPts val="4900"/>
              </a:lnSpc>
            </a:pPr>
            <a:r>
              <a:rPr lang="en-US" sz="3500">
                <a:solidFill>
                  <a:srgbClr val="4E4D4A"/>
                </a:solidFill>
                <a:latin typeface="Montserrat"/>
                <a:ea typeface="Montserrat"/>
                <a:cs typeface="Montserrat"/>
                <a:sym typeface="Montserrat"/>
              </a:rPr>
              <a:t>Through critical thinking, we achieve an in-depth understanding of the world by being engaged and curious when learning. </a:t>
            </a:r>
          </a:p>
          <a:p>
            <a:pPr algn="l">
              <a:lnSpc>
                <a:spcPts val="3499"/>
              </a:lnSpc>
            </a:pPr>
          </a:p>
          <a:p>
            <a:pPr algn="l">
              <a:lnSpc>
                <a:spcPts val="34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167102">
            <a:off x="16787826" y="5911253"/>
            <a:ext cx="3457025" cy="3911768"/>
          </a:xfrm>
          <a:custGeom>
            <a:avLst/>
            <a:gdLst/>
            <a:ahLst/>
            <a:cxnLst/>
            <a:rect r="r" b="b" t="t" l="l"/>
            <a:pathLst>
              <a:path h="3911768" w="3457025">
                <a:moveTo>
                  <a:pt x="0" y="0"/>
                </a:moveTo>
                <a:lnTo>
                  <a:pt x="3457025" y="0"/>
                </a:lnTo>
                <a:lnTo>
                  <a:pt x="3457025" y="3911768"/>
                </a:lnTo>
                <a:lnTo>
                  <a:pt x="0" y="39117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pic>
        <p:nvPicPr>
          <p:cNvPr name="Picture 3" id="3"/>
          <p:cNvPicPr>
            <a:picLocks noChangeAspect="true"/>
          </p:cNvPicPr>
          <p:nvPr/>
        </p:nvPicPr>
        <p:blipFill>
          <a:blip r:embed="rId4"/>
          <a:srcRect l="0" t="0" r="0" b="0"/>
          <a:stretch>
            <a:fillRect/>
          </a:stretch>
        </p:blipFill>
        <p:spPr>
          <a:xfrm flipH="false" flipV="false" rot="-1079219">
            <a:off x="10132639" y="3054272"/>
            <a:ext cx="7277740" cy="7246460"/>
          </a:xfrm>
          <a:prstGeom prst="rect">
            <a:avLst/>
          </a:prstGeom>
        </p:spPr>
      </p:pic>
      <p:grpSp>
        <p:nvGrpSpPr>
          <p:cNvPr name="Group 4" id="4"/>
          <p:cNvGrpSpPr/>
          <p:nvPr/>
        </p:nvGrpSpPr>
        <p:grpSpPr>
          <a:xfrm rot="0">
            <a:off x="-2406809" y="1595213"/>
            <a:ext cx="12754707" cy="1607325"/>
            <a:chOff x="0" y="0"/>
            <a:chExt cx="1591863" cy="200604"/>
          </a:xfrm>
        </p:grpSpPr>
        <p:sp>
          <p:nvSpPr>
            <p:cNvPr name="Freeform 5" id="5"/>
            <p:cNvSpPr/>
            <p:nvPr/>
          </p:nvSpPr>
          <p:spPr>
            <a:xfrm flipH="false" flipV="false" rot="0">
              <a:off x="0" y="0"/>
              <a:ext cx="1591863" cy="200604"/>
            </a:xfrm>
            <a:custGeom>
              <a:avLst/>
              <a:gdLst/>
              <a:ahLst/>
              <a:cxnLst/>
              <a:rect r="r" b="b" t="t" l="l"/>
              <a:pathLst>
                <a:path h="200604" w="1591863">
                  <a:moveTo>
                    <a:pt x="0" y="0"/>
                  </a:moveTo>
                  <a:lnTo>
                    <a:pt x="1591863" y="0"/>
                  </a:lnTo>
                  <a:lnTo>
                    <a:pt x="1591863" y="200604"/>
                  </a:lnTo>
                  <a:lnTo>
                    <a:pt x="0" y="200604"/>
                  </a:lnTo>
                  <a:close/>
                </a:path>
              </a:pathLst>
            </a:custGeom>
            <a:solidFill>
              <a:srgbClr val="4E4D4A"/>
            </a:solidFill>
          </p:spPr>
        </p:sp>
        <p:sp>
          <p:nvSpPr>
            <p:cNvPr name="TextBox 6" id="6"/>
            <p:cNvSpPr txBox="true"/>
            <p:nvPr/>
          </p:nvSpPr>
          <p:spPr>
            <a:xfrm>
              <a:off x="0" y="-28575"/>
              <a:ext cx="1591863" cy="229179"/>
            </a:xfrm>
            <a:prstGeom prst="rect">
              <a:avLst/>
            </a:prstGeom>
          </p:spPr>
          <p:txBody>
            <a:bodyPr anchor="ctr" rtlCol="false" tIns="23812" lIns="23812" bIns="23812" rIns="23812"/>
            <a:lstStyle/>
            <a:p>
              <a:pPr algn="ctr">
                <a:lnSpc>
                  <a:spcPts val="1640"/>
                </a:lnSpc>
              </a:pPr>
            </a:p>
          </p:txBody>
        </p:sp>
      </p:grpSp>
      <p:sp>
        <p:nvSpPr>
          <p:cNvPr name="Freeform 7" id="7"/>
          <p:cNvSpPr/>
          <p:nvPr/>
        </p:nvSpPr>
        <p:spPr>
          <a:xfrm flipH="false" flipV="false" rot="-1072531">
            <a:off x="12586587" y="-1100736"/>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167102">
            <a:off x="11170146" y="8386305"/>
            <a:ext cx="2685155" cy="3038365"/>
          </a:xfrm>
          <a:custGeom>
            <a:avLst/>
            <a:gdLst/>
            <a:ahLst/>
            <a:cxnLst/>
            <a:rect r="r" b="b" t="t" l="l"/>
            <a:pathLst>
              <a:path h="3038365" w="2685155">
                <a:moveTo>
                  <a:pt x="0" y="0"/>
                </a:moveTo>
                <a:lnTo>
                  <a:pt x="2685154" y="0"/>
                </a:lnTo>
                <a:lnTo>
                  <a:pt x="2685154" y="3038365"/>
                </a:lnTo>
                <a:lnTo>
                  <a:pt x="0" y="30383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1876590"/>
            <a:ext cx="8564643" cy="1130933"/>
          </a:xfrm>
          <a:prstGeom prst="rect">
            <a:avLst/>
          </a:prstGeom>
        </p:spPr>
        <p:txBody>
          <a:bodyPr anchor="t" rtlCol="false" tIns="0" lIns="0" bIns="0" rIns="0">
            <a:spAutoFit/>
          </a:bodyPr>
          <a:lstStyle/>
          <a:p>
            <a:pPr algn="l">
              <a:lnSpc>
                <a:spcPts val="8719"/>
              </a:lnSpc>
            </a:pPr>
            <a:r>
              <a:rPr lang="en-US" sz="7999">
                <a:solidFill>
                  <a:srgbClr val="FFFFFF"/>
                </a:solidFill>
                <a:latin typeface="Montserrat"/>
                <a:ea typeface="Montserrat"/>
                <a:cs typeface="Montserrat"/>
                <a:sym typeface="Montserrat"/>
              </a:rPr>
              <a:t>Activity:</a:t>
            </a:r>
          </a:p>
        </p:txBody>
      </p:sp>
      <p:sp>
        <p:nvSpPr>
          <p:cNvPr name="TextBox 10" id="10"/>
          <p:cNvSpPr txBox="true"/>
          <p:nvPr/>
        </p:nvSpPr>
        <p:spPr>
          <a:xfrm rot="0">
            <a:off x="625942" y="3347720"/>
            <a:ext cx="9850343" cy="6108700"/>
          </a:xfrm>
          <a:prstGeom prst="rect">
            <a:avLst/>
          </a:prstGeom>
        </p:spPr>
        <p:txBody>
          <a:bodyPr anchor="t" rtlCol="false" tIns="0" lIns="0" bIns="0" rIns="0">
            <a:spAutoFit/>
          </a:bodyPr>
          <a:lstStyle/>
          <a:p>
            <a:pPr algn="l">
              <a:lnSpc>
                <a:spcPts val="3499"/>
              </a:lnSpc>
            </a:pPr>
          </a:p>
          <a:p>
            <a:pPr algn="l">
              <a:lnSpc>
                <a:spcPts val="3499"/>
              </a:lnSpc>
            </a:pPr>
            <a:r>
              <a:rPr lang="en-US" sz="2499" b="true">
                <a:solidFill>
                  <a:srgbClr val="4E4D4A"/>
                </a:solidFill>
                <a:latin typeface="Montserrat Bold"/>
                <a:ea typeface="Montserrat Bold"/>
                <a:cs typeface="Montserrat Bold"/>
                <a:sym typeface="Montserrat Bold"/>
              </a:rPr>
              <a:t>Pick a topic you are interested in</a:t>
            </a:r>
            <a:r>
              <a:rPr lang="en-US" sz="2499">
                <a:solidFill>
                  <a:srgbClr val="4E4D4A"/>
                </a:solidFill>
                <a:latin typeface="Montserrat"/>
                <a:ea typeface="Montserrat"/>
                <a:cs typeface="Montserrat"/>
                <a:sym typeface="Montserrat"/>
              </a:rPr>
              <a:t> and create a debatable question. For example, are video games bad for you?</a:t>
            </a:r>
          </a:p>
          <a:p>
            <a:pPr algn="l">
              <a:lnSpc>
                <a:spcPts val="3499"/>
              </a:lnSpc>
            </a:pPr>
          </a:p>
          <a:p>
            <a:pPr algn="l">
              <a:lnSpc>
                <a:spcPts val="3499"/>
              </a:lnSpc>
            </a:pPr>
            <a:r>
              <a:rPr lang="en-US" sz="2499" b="true">
                <a:solidFill>
                  <a:srgbClr val="4E4D4A"/>
                </a:solidFill>
                <a:latin typeface="Montserrat Bold"/>
                <a:ea typeface="Montserrat Bold"/>
                <a:cs typeface="Montserrat Bold"/>
                <a:sym typeface="Montserrat Bold"/>
              </a:rPr>
              <a:t>Research both sides</a:t>
            </a:r>
            <a:r>
              <a:rPr lang="en-US" sz="2499">
                <a:solidFill>
                  <a:srgbClr val="4E4D4A"/>
                </a:solidFill>
                <a:latin typeface="Montserrat"/>
                <a:ea typeface="Montserrat"/>
                <a:cs typeface="Montserrat"/>
                <a:sym typeface="Montserrat"/>
              </a:rPr>
              <a:t> of the argument, finding at least 2 points for and 2 points against. </a:t>
            </a:r>
          </a:p>
          <a:p>
            <a:pPr algn="l">
              <a:lnSpc>
                <a:spcPts val="3499"/>
              </a:lnSpc>
            </a:pPr>
          </a:p>
          <a:p>
            <a:pPr algn="l">
              <a:lnSpc>
                <a:spcPts val="3499"/>
              </a:lnSpc>
            </a:pPr>
            <a:r>
              <a:rPr lang="en-US" sz="2499" b="true">
                <a:solidFill>
                  <a:srgbClr val="4E4D4A"/>
                </a:solidFill>
                <a:latin typeface="Montserrat Bold"/>
                <a:ea typeface="Montserrat Bold"/>
                <a:cs typeface="Montserrat Bold"/>
                <a:sym typeface="Montserrat Bold"/>
              </a:rPr>
              <a:t>Analyse the evidence</a:t>
            </a:r>
            <a:r>
              <a:rPr lang="en-US" sz="2499">
                <a:solidFill>
                  <a:srgbClr val="4E4D4A"/>
                </a:solidFill>
                <a:latin typeface="Montserrat"/>
                <a:ea typeface="Montserrat"/>
                <a:cs typeface="Montserrat"/>
                <a:sym typeface="Montserrat"/>
              </a:rPr>
              <a:t> by asking yourself: </a:t>
            </a:r>
          </a:p>
          <a:p>
            <a:pPr algn="l" marL="539749" indent="-269875" lvl="1">
              <a:lnSpc>
                <a:spcPts val="3499"/>
              </a:lnSpc>
              <a:buFont typeface="Arial"/>
              <a:buChar char="•"/>
            </a:pPr>
            <a:r>
              <a:rPr lang="en-US" sz="2499">
                <a:solidFill>
                  <a:srgbClr val="4E4D4A"/>
                </a:solidFill>
                <a:latin typeface="Montserrat"/>
                <a:ea typeface="Montserrat"/>
                <a:cs typeface="Montserrat"/>
                <a:sym typeface="Montserrat"/>
              </a:rPr>
              <a:t>Is this a fact or an opinion?</a:t>
            </a:r>
          </a:p>
          <a:p>
            <a:pPr algn="l" marL="539749" indent="-269875" lvl="1">
              <a:lnSpc>
                <a:spcPts val="3499"/>
              </a:lnSpc>
              <a:buFont typeface="Arial"/>
              <a:buChar char="•"/>
            </a:pPr>
            <a:r>
              <a:rPr lang="en-US" sz="2499">
                <a:solidFill>
                  <a:srgbClr val="4E4D4A"/>
                </a:solidFill>
                <a:latin typeface="Montserrat"/>
                <a:ea typeface="Montserrat"/>
                <a:cs typeface="Montserrat"/>
                <a:sym typeface="Montserrat"/>
              </a:rPr>
              <a:t>How strong is the evidence?</a:t>
            </a:r>
          </a:p>
          <a:p>
            <a:pPr algn="l" marL="539749" indent="-269875" lvl="1">
              <a:lnSpc>
                <a:spcPts val="3499"/>
              </a:lnSpc>
              <a:buFont typeface="Arial"/>
              <a:buChar char="•"/>
            </a:pPr>
            <a:r>
              <a:rPr lang="en-US" sz="2499">
                <a:solidFill>
                  <a:srgbClr val="4E4D4A"/>
                </a:solidFill>
                <a:latin typeface="Montserrat"/>
                <a:ea typeface="Montserrat"/>
                <a:cs typeface="Montserrat"/>
                <a:sym typeface="Montserrat"/>
              </a:rPr>
              <a:t>Could someone disagree, and why?</a:t>
            </a:r>
          </a:p>
          <a:p>
            <a:pPr algn="l">
              <a:lnSpc>
                <a:spcPts val="3499"/>
              </a:lnSpc>
            </a:pPr>
          </a:p>
          <a:p>
            <a:pPr algn="l">
              <a:lnSpc>
                <a:spcPts val="3499"/>
              </a:lnSpc>
            </a:pPr>
            <a:r>
              <a:rPr lang="en-US" sz="2499" b="true">
                <a:solidFill>
                  <a:srgbClr val="4E4D4A"/>
                </a:solidFill>
                <a:latin typeface="Montserrat Bold"/>
                <a:ea typeface="Montserrat Bold"/>
                <a:cs typeface="Montserrat Bold"/>
                <a:sym typeface="Montserrat Bold"/>
              </a:rPr>
              <a:t>Form a conclusion</a:t>
            </a:r>
            <a:r>
              <a:rPr lang="en-US" sz="2499">
                <a:solidFill>
                  <a:srgbClr val="4E4D4A"/>
                </a:solidFill>
                <a:latin typeface="Montserrat"/>
                <a:ea typeface="Montserrat"/>
                <a:cs typeface="Montserrat"/>
                <a:sym typeface="Montserrat"/>
              </a:rPr>
              <a:t> by deciding which side you find stronger - can you explain why?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167102">
            <a:off x="16787826" y="5911253"/>
            <a:ext cx="3457025" cy="3911768"/>
          </a:xfrm>
          <a:custGeom>
            <a:avLst/>
            <a:gdLst/>
            <a:ahLst/>
            <a:cxnLst/>
            <a:rect r="r" b="b" t="t" l="l"/>
            <a:pathLst>
              <a:path h="3911768" w="3457025">
                <a:moveTo>
                  <a:pt x="0" y="0"/>
                </a:moveTo>
                <a:lnTo>
                  <a:pt x="3457025" y="0"/>
                </a:lnTo>
                <a:lnTo>
                  <a:pt x="3457025" y="3911768"/>
                </a:lnTo>
                <a:lnTo>
                  <a:pt x="0" y="39117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406809" y="1595213"/>
            <a:ext cx="14523688" cy="1607325"/>
            <a:chOff x="0" y="0"/>
            <a:chExt cx="1812643" cy="200604"/>
          </a:xfrm>
        </p:grpSpPr>
        <p:sp>
          <p:nvSpPr>
            <p:cNvPr name="Freeform 4" id="4"/>
            <p:cNvSpPr/>
            <p:nvPr/>
          </p:nvSpPr>
          <p:spPr>
            <a:xfrm flipH="false" flipV="false" rot="0">
              <a:off x="0" y="0"/>
              <a:ext cx="1812643" cy="200604"/>
            </a:xfrm>
            <a:custGeom>
              <a:avLst/>
              <a:gdLst/>
              <a:ahLst/>
              <a:cxnLst/>
              <a:rect r="r" b="b" t="t" l="l"/>
              <a:pathLst>
                <a:path h="200604" w="1812643">
                  <a:moveTo>
                    <a:pt x="0" y="0"/>
                  </a:moveTo>
                  <a:lnTo>
                    <a:pt x="1812643" y="0"/>
                  </a:lnTo>
                  <a:lnTo>
                    <a:pt x="1812643" y="200604"/>
                  </a:lnTo>
                  <a:lnTo>
                    <a:pt x="0" y="200604"/>
                  </a:lnTo>
                  <a:close/>
                </a:path>
              </a:pathLst>
            </a:custGeom>
            <a:solidFill>
              <a:srgbClr val="4E4D4A"/>
            </a:solidFill>
          </p:spPr>
        </p:sp>
        <p:sp>
          <p:nvSpPr>
            <p:cNvPr name="TextBox 5" id="5"/>
            <p:cNvSpPr txBox="true"/>
            <p:nvPr/>
          </p:nvSpPr>
          <p:spPr>
            <a:xfrm>
              <a:off x="0" y="-28575"/>
              <a:ext cx="1812643" cy="229179"/>
            </a:xfrm>
            <a:prstGeom prst="rect">
              <a:avLst/>
            </a:prstGeom>
          </p:spPr>
          <p:txBody>
            <a:bodyPr anchor="ctr" rtlCol="false" tIns="23812" lIns="23812" bIns="23812" rIns="23812"/>
            <a:lstStyle/>
            <a:p>
              <a:pPr algn="ctr">
                <a:lnSpc>
                  <a:spcPts val="1640"/>
                </a:lnSpc>
              </a:pPr>
            </a:p>
          </p:txBody>
        </p:sp>
      </p:grpSp>
      <p:sp>
        <p:nvSpPr>
          <p:cNvPr name="Freeform 6" id="6"/>
          <p:cNvSpPr/>
          <p:nvPr/>
        </p:nvSpPr>
        <p:spPr>
          <a:xfrm flipH="false" flipV="false" rot="-1072531">
            <a:off x="12586587" y="-1100736"/>
            <a:ext cx="3122102" cy="3532789"/>
          </a:xfrm>
          <a:custGeom>
            <a:avLst/>
            <a:gdLst/>
            <a:ahLst/>
            <a:cxnLst/>
            <a:rect r="r" b="b" t="t" l="l"/>
            <a:pathLst>
              <a:path h="3532789" w="3122102">
                <a:moveTo>
                  <a:pt x="0" y="0"/>
                </a:moveTo>
                <a:lnTo>
                  <a:pt x="3122102" y="0"/>
                </a:lnTo>
                <a:lnTo>
                  <a:pt x="3122102" y="3532789"/>
                </a:lnTo>
                <a:lnTo>
                  <a:pt x="0" y="35327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167102">
            <a:off x="10777173" y="8463556"/>
            <a:ext cx="2685155" cy="3038365"/>
          </a:xfrm>
          <a:custGeom>
            <a:avLst/>
            <a:gdLst/>
            <a:ahLst/>
            <a:cxnLst/>
            <a:rect r="r" b="b" t="t" l="l"/>
            <a:pathLst>
              <a:path h="3038365" w="2685155">
                <a:moveTo>
                  <a:pt x="0" y="0"/>
                </a:moveTo>
                <a:lnTo>
                  <a:pt x="2685155" y="0"/>
                </a:lnTo>
                <a:lnTo>
                  <a:pt x="2685155" y="3038365"/>
                </a:lnTo>
                <a:lnTo>
                  <a:pt x="0" y="30383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028700" y="1876590"/>
            <a:ext cx="10327458" cy="1130933"/>
          </a:xfrm>
          <a:prstGeom prst="rect">
            <a:avLst/>
          </a:prstGeom>
        </p:spPr>
        <p:txBody>
          <a:bodyPr anchor="t" rtlCol="false" tIns="0" lIns="0" bIns="0" rIns="0">
            <a:spAutoFit/>
          </a:bodyPr>
          <a:lstStyle/>
          <a:p>
            <a:pPr algn="l">
              <a:lnSpc>
                <a:spcPts val="8719"/>
              </a:lnSpc>
            </a:pPr>
            <a:r>
              <a:rPr lang="en-US" sz="7999">
                <a:solidFill>
                  <a:srgbClr val="FFFFFF"/>
                </a:solidFill>
                <a:latin typeface="Montserrat"/>
                <a:ea typeface="Montserrat"/>
                <a:cs typeface="Montserrat"/>
                <a:sym typeface="Montserrat"/>
              </a:rPr>
              <a:t>Media Literacy</a:t>
            </a:r>
          </a:p>
        </p:txBody>
      </p:sp>
      <p:sp>
        <p:nvSpPr>
          <p:cNvPr name="TextBox 9" id="9"/>
          <p:cNvSpPr txBox="true"/>
          <p:nvPr/>
        </p:nvSpPr>
        <p:spPr>
          <a:xfrm rot="0">
            <a:off x="1028700" y="3985382"/>
            <a:ext cx="11267246" cy="3938905"/>
          </a:xfrm>
          <a:prstGeom prst="rect">
            <a:avLst/>
          </a:prstGeom>
        </p:spPr>
        <p:txBody>
          <a:bodyPr anchor="t" rtlCol="false" tIns="0" lIns="0" bIns="0" rIns="0">
            <a:spAutoFit/>
          </a:bodyPr>
          <a:lstStyle/>
          <a:p>
            <a:pPr algn="l">
              <a:lnSpc>
                <a:spcPts val="3920"/>
              </a:lnSpc>
            </a:pPr>
            <a:r>
              <a:rPr lang="en-US" sz="2800">
                <a:solidFill>
                  <a:srgbClr val="4E4D4A"/>
                </a:solidFill>
                <a:latin typeface="Montserrat"/>
                <a:ea typeface="Montserrat"/>
                <a:cs typeface="Montserrat"/>
                <a:sym typeface="Montserrat"/>
              </a:rPr>
              <a:t>To discuss media literacy, we must first define media. Media is any form of communication intended to have reach and influence. Examples include music, art, books, TV shows, movies, news, and social media. </a:t>
            </a:r>
          </a:p>
          <a:p>
            <a:pPr algn="l">
              <a:lnSpc>
                <a:spcPts val="3920"/>
              </a:lnSpc>
            </a:pPr>
          </a:p>
          <a:p>
            <a:pPr algn="l">
              <a:lnSpc>
                <a:spcPts val="3920"/>
              </a:lnSpc>
            </a:pPr>
            <a:r>
              <a:rPr lang="en-US" sz="2800">
                <a:solidFill>
                  <a:srgbClr val="4E4D4A"/>
                </a:solidFill>
                <a:latin typeface="Montserrat"/>
                <a:ea typeface="Montserrat"/>
                <a:cs typeface="Montserrat"/>
                <a:sym typeface="Montserrat"/>
              </a:rPr>
              <a:t>Media literacy is the ability to access, analyze, evaluate, create, and act using all forms of media. It is especially valuable today, when we are engaging with media more than ever before. </a:t>
            </a:r>
          </a:p>
        </p:txBody>
      </p:sp>
      <p:sp>
        <p:nvSpPr>
          <p:cNvPr name="Freeform 10" id="10"/>
          <p:cNvSpPr/>
          <p:nvPr/>
        </p:nvSpPr>
        <p:spPr>
          <a:xfrm flipH="true" flipV="false" rot="779853">
            <a:off x="12626304" y="2623224"/>
            <a:ext cx="4481508" cy="5040551"/>
          </a:xfrm>
          <a:custGeom>
            <a:avLst/>
            <a:gdLst/>
            <a:ahLst/>
            <a:cxnLst/>
            <a:rect r="r" b="b" t="t" l="l"/>
            <a:pathLst>
              <a:path h="5040551" w="4481508">
                <a:moveTo>
                  <a:pt x="4481509" y="0"/>
                </a:moveTo>
                <a:lnTo>
                  <a:pt x="0" y="0"/>
                </a:lnTo>
                <a:lnTo>
                  <a:pt x="0" y="5040552"/>
                </a:lnTo>
                <a:lnTo>
                  <a:pt x="4481509" y="5040552"/>
                </a:lnTo>
                <a:lnTo>
                  <a:pt x="448150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00950" y="-387135"/>
            <a:ext cx="11384150" cy="11061269"/>
            <a:chOff x="0" y="0"/>
            <a:chExt cx="2998295" cy="2913256"/>
          </a:xfrm>
        </p:grpSpPr>
        <p:sp>
          <p:nvSpPr>
            <p:cNvPr name="Freeform 3" id="3"/>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4E4D4A"/>
            </a:solidFill>
          </p:spPr>
        </p:sp>
        <p:sp>
          <p:nvSpPr>
            <p:cNvPr name="TextBox 4" id="4"/>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1028700" y="1247510"/>
            <a:ext cx="5775146" cy="2552736"/>
          </a:xfrm>
          <a:prstGeom prst="rect">
            <a:avLst/>
          </a:prstGeom>
        </p:spPr>
        <p:txBody>
          <a:bodyPr anchor="t" rtlCol="false" tIns="0" lIns="0" bIns="0" rIns="0">
            <a:spAutoFit/>
          </a:bodyPr>
          <a:lstStyle/>
          <a:p>
            <a:pPr algn="l">
              <a:lnSpc>
                <a:spcPts val="20998"/>
              </a:lnSpc>
            </a:pPr>
            <a:r>
              <a:rPr lang="en-US" sz="14998">
                <a:solidFill>
                  <a:srgbClr val="4E4D4A"/>
                </a:solidFill>
                <a:latin typeface="Montserrat"/>
                <a:ea typeface="Montserrat"/>
                <a:cs typeface="Montserrat"/>
                <a:sym typeface="Montserrat"/>
              </a:rPr>
              <a:t>6</a:t>
            </a:r>
          </a:p>
        </p:txBody>
      </p:sp>
      <p:sp>
        <p:nvSpPr>
          <p:cNvPr name="TextBox 6" id="6"/>
          <p:cNvSpPr txBox="true"/>
          <p:nvPr/>
        </p:nvSpPr>
        <p:spPr>
          <a:xfrm rot="0">
            <a:off x="1028700" y="3520155"/>
            <a:ext cx="6015500" cy="3745231"/>
          </a:xfrm>
          <a:prstGeom prst="rect">
            <a:avLst/>
          </a:prstGeom>
        </p:spPr>
        <p:txBody>
          <a:bodyPr anchor="t" rtlCol="false" tIns="0" lIns="0" bIns="0" rIns="0">
            <a:spAutoFit/>
          </a:bodyPr>
          <a:lstStyle/>
          <a:p>
            <a:pPr algn="l">
              <a:lnSpc>
                <a:spcPts val="9810"/>
              </a:lnSpc>
            </a:pPr>
            <a:r>
              <a:rPr lang="en-US" sz="9000">
                <a:solidFill>
                  <a:srgbClr val="4E4D4A"/>
                </a:solidFill>
                <a:latin typeface="Montserrat"/>
                <a:ea typeface="Montserrat"/>
                <a:cs typeface="Montserrat"/>
                <a:sym typeface="Montserrat"/>
              </a:rPr>
              <a:t>CRITICAL THINKING</a:t>
            </a:r>
          </a:p>
          <a:p>
            <a:pPr algn="l">
              <a:lnSpc>
                <a:spcPts val="9810"/>
              </a:lnSpc>
            </a:pPr>
            <a:r>
              <a:rPr lang="en-US" sz="9000">
                <a:solidFill>
                  <a:srgbClr val="4E4D4A"/>
                </a:solidFill>
                <a:latin typeface="Montserrat"/>
                <a:ea typeface="Montserrat"/>
                <a:cs typeface="Montserrat"/>
                <a:sym typeface="Montserrat"/>
              </a:rPr>
              <a:t>SKILLS</a:t>
            </a:r>
          </a:p>
        </p:txBody>
      </p:sp>
      <p:sp>
        <p:nvSpPr>
          <p:cNvPr name="TextBox 7" id="7"/>
          <p:cNvSpPr txBox="true"/>
          <p:nvPr/>
        </p:nvSpPr>
        <p:spPr>
          <a:xfrm rot="0">
            <a:off x="8722139" y="2278769"/>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01</a:t>
            </a:r>
          </a:p>
        </p:txBody>
      </p:sp>
      <p:sp>
        <p:nvSpPr>
          <p:cNvPr name="TextBox 8" id="8"/>
          <p:cNvSpPr txBox="true"/>
          <p:nvPr/>
        </p:nvSpPr>
        <p:spPr>
          <a:xfrm rot="0">
            <a:off x="9860167" y="2278769"/>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Seek Diverse Perspectives</a:t>
            </a:r>
          </a:p>
        </p:txBody>
      </p:sp>
      <p:sp>
        <p:nvSpPr>
          <p:cNvPr name="TextBox 9" id="9"/>
          <p:cNvSpPr txBox="true"/>
          <p:nvPr/>
        </p:nvSpPr>
        <p:spPr>
          <a:xfrm rot="0">
            <a:off x="8722139" y="3286289"/>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02</a:t>
            </a:r>
          </a:p>
        </p:txBody>
      </p:sp>
      <p:sp>
        <p:nvSpPr>
          <p:cNvPr name="TextBox 10" id="10"/>
          <p:cNvSpPr txBox="true"/>
          <p:nvPr/>
        </p:nvSpPr>
        <p:spPr>
          <a:xfrm rot="0">
            <a:off x="9860167" y="3286289"/>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Ask Questions</a:t>
            </a:r>
          </a:p>
        </p:txBody>
      </p:sp>
      <p:sp>
        <p:nvSpPr>
          <p:cNvPr name="TextBox 11" id="11"/>
          <p:cNvSpPr txBox="true"/>
          <p:nvPr/>
        </p:nvSpPr>
        <p:spPr>
          <a:xfrm rot="0">
            <a:off x="8722139" y="4293810"/>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03</a:t>
            </a:r>
          </a:p>
        </p:txBody>
      </p:sp>
      <p:sp>
        <p:nvSpPr>
          <p:cNvPr name="TextBox 12" id="12"/>
          <p:cNvSpPr txBox="true"/>
          <p:nvPr/>
        </p:nvSpPr>
        <p:spPr>
          <a:xfrm rot="0">
            <a:off x="9860167" y="4293810"/>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Engage in Conversation</a:t>
            </a:r>
          </a:p>
        </p:txBody>
      </p:sp>
      <p:sp>
        <p:nvSpPr>
          <p:cNvPr name="TextBox 13" id="13"/>
          <p:cNvSpPr txBox="true"/>
          <p:nvPr/>
        </p:nvSpPr>
        <p:spPr>
          <a:xfrm rot="0">
            <a:off x="8722139" y="5301331"/>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04</a:t>
            </a:r>
          </a:p>
        </p:txBody>
      </p:sp>
      <p:sp>
        <p:nvSpPr>
          <p:cNvPr name="TextBox 14" id="14"/>
          <p:cNvSpPr txBox="true"/>
          <p:nvPr/>
        </p:nvSpPr>
        <p:spPr>
          <a:xfrm rot="0">
            <a:off x="9860167" y="5301331"/>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Self-Reflect</a:t>
            </a:r>
          </a:p>
        </p:txBody>
      </p:sp>
      <p:sp>
        <p:nvSpPr>
          <p:cNvPr name="TextBox 15" id="15"/>
          <p:cNvSpPr txBox="true"/>
          <p:nvPr/>
        </p:nvSpPr>
        <p:spPr>
          <a:xfrm rot="0">
            <a:off x="8722139" y="6308851"/>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05</a:t>
            </a:r>
          </a:p>
        </p:txBody>
      </p:sp>
      <p:sp>
        <p:nvSpPr>
          <p:cNvPr name="TextBox 16" id="16"/>
          <p:cNvSpPr txBox="true"/>
          <p:nvPr/>
        </p:nvSpPr>
        <p:spPr>
          <a:xfrm rot="0">
            <a:off x="9860167" y="6308851"/>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Educate Yourself</a:t>
            </a:r>
          </a:p>
        </p:txBody>
      </p:sp>
      <p:sp>
        <p:nvSpPr>
          <p:cNvPr name="TextBox 17" id="17"/>
          <p:cNvSpPr txBox="true"/>
          <p:nvPr/>
        </p:nvSpPr>
        <p:spPr>
          <a:xfrm rot="0">
            <a:off x="8722139" y="7316372"/>
            <a:ext cx="799301" cy="537845"/>
          </a:xfrm>
          <a:prstGeom prst="rect">
            <a:avLst/>
          </a:prstGeom>
        </p:spPr>
        <p:txBody>
          <a:bodyPr anchor="t" rtlCol="false" tIns="0" lIns="0" bIns="0" rIns="0">
            <a:spAutoFit/>
          </a:bodyPr>
          <a:lstStyle/>
          <a:p>
            <a:pPr algn="l">
              <a:lnSpc>
                <a:spcPts val="4479"/>
              </a:lnSpc>
            </a:pPr>
            <a:r>
              <a:rPr lang="en-US" sz="3199">
                <a:solidFill>
                  <a:srgbClr val="FFFFFF"/>
                </a:solidFill>
                <a:latin typeface="Montserrat"/>
                <a:ea typeface="Montserrat"/>
                <a:cs typeface="Montserrat"/>
                <a:sym typeface="Montserrat"/>
              </a:rPr>
              <a:t>06</a:t>
            </a:r>
          </a:p>
        </p:txBody>
      </p:sp>
      <p:sp>
        <p:nvSpPr>
          <p:cNvPr name="TextBox 18" id="18"/>
          <p:cNvSpPr txBox="true"/>
          <p:nvPr/>
        </p:nvSpPr>
        <p:spPr>
          <a:xfrm rot="0">
            <a:off x="9860167" y="7316372"/>
            <a:ext cx="6973241" cy="537845"/>
          </a:xfrm>
          <a:prstGeom prst="rect">
            <a:avLst/>
          </a:prstGeom>
        </p:spPr>
        <p:txBody>
          <a:bodyPr anchor="t" rtlCol="false" tIns="0" lIns="0" bIns="0" rIns="0">
            <a:spAutoFit/>
          </a:bodyPr>
          <a:lstStyle/>
          <a:p>
            <a:pPr algn="l">
              <a:lnSpc>
                <a:spcPts val="4479"/>
              </a:lnSpc>
            </a:pPr>
            <a:r>
              <a:rPr lang="en-US" sz="3199" spc="31">
                <a:solidFill>
                  <a:srgbClr val="FFFFFF"/>
                </a:solidFill>
                <a:latin typeface="Montserrat"/>
                <a:ea typeface="Montserrat"/>
                <a:cs typeface="Montserrat"/>
                <a:sym typeface="Montserrat"/>
              </a:rPr>
              <a:t>Apply Your Learning</a:t>
            </a:r>
          </a:p>
        </p:txBody>
      </p:sp>
      <p:sp>
        <p:nvSpPr>
          <p:cNvPr name="Freeform 19" id="19"/>
          <p:cNvSpPr/>
          <p:nvPr/>
        </p:nvSpPr>
        <p:spPr>
          <a:xfrm flipH="false" flipV="false" rot="1167102">
            <a:off x="15530788" y="3888884"/>
            <a:ext cx="3457025" cy="3911768"/>
          </a:xfrm>
          <a:custGeom>
            <a:avLst/>
            <a:gdLst/>
            <a:ahLst/>
            <a:cxnLst/>
            <a:rect r="r" b="b" t="t" l="l"/>
            <a:pathLst>
              <a:path h="3911768" w="3457025">
                <a:moveTo>
                  <a:pt x="0" y="0"/>
                </a:moveTo>
                <a:lnTo>
                  <a:pt x="3457024" y="0"/>
                </a:lnTo>
                <a:lnTo>
                  <a:pt x="3457024" y="3911767"/>
                </a:lnTo>
                <a:lnTo>
                  <a:pt x="0" y="39117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1072531">
            <a:off x="12355878" y="-1766394"/>
            <a:ext cx="3122102" cy="3532789"/>
          </a:xfrm>
          <a:custGeom>
            <a:avLst/>
            <a:gdLst/>
            <a:ahLst/>
            <a:cxnLst/>
            <a:rect r="r" b="b" t="t" l="l"/>
            <a:pathLst>
              <a:path h="3532789" w="3122102">
                <a:moveTo>
                  <a:pt x="0" y="0"/>
                </a:moveTo>
                <a:lnTo>
                  <a:pt x="3122102" y="0"/>
                </a:lnTo>
                <a:lnTo>
                  <a:pt x="3122102" y="3532788"/>
                </a:lnTo>
                <a:lnTo>
                  <a:pt x="0" y="35327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1167102">
            <a:off x="9151414" y="8738476"/>
            <a:ext cx="2685155" cy="3038365"/>
          </a:xfrm>
          <a:custGeom>
            <a:avLst/>
            <a:gdLst/>
            <a:ahLst/>
            <a:cxnLst/>
            <a:rect r="r" b="b" t="t" l="l"/>
            <a:pathLst>
              <a:path h="3038365" w="2685155">
                <a:moveTo>
                  <a:pt x="0" y="0"/>
                </a:moveTo>
                <a:lnTo>
                  <a:pt x="2685155" y="0"/>
                </a:lnTo>
                <a:lnTo>
                  <a:pt x="2685155" y="3038364"/>
                </a:lnTo>
                <a:lnTo>
                  <a:pt x="0" y="30383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18288000" cy="1543050"/>
            <a:chOff x="0" y="0"/>
            <a:chExt cx="4816593" cy="406400"/>
          </a:xfrm>
        </p:grpSpPr>
        <p:sp>
          <p:nvSpPr>
            <p:cNvPr name="Freeform 3" id="3"/>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4" id="4"/>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0" y="8743950"/>
            <a:ext cx="18288000" cy="1543050"/>
            <a:chOff x="0" y="0"/>
            <a:chExt cx="4816593" cy="406400"/>
          </a:xfrm>
        </p:grpSpPr>
        <p:sp>
          <p:nvSpPr>
            <p:cNvPr name="Freeform 6" id="6"/>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7" id="7"/>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028700" y="3076435"/>
            <a:ext cx="12028821" cy="982224"/>
          </a:xfrm>
          <a:prstGeom prst="rect">
            <a:avLst/>
          </a:prstGeom>
        </p:spPr>
        <p:txBody>
          <a:bodyPr anchor="t" rtlCol="false" tIns="0" lIns="0" bIns="0" rIns="0">
            <a:spAutoFit/>
          </a:bodyPr>
          <a:lstStyle/>
          <a:p>
            <a:pPr algn="l">
              <a:lnSpc>
                <a:spcPts val="7521"/>
              </a:lnSpc>
            </a:pPr>
            <a:r>
              <a:rPr lang="en-US" sz="6900">
                <a:solidFill>
                  <a:srgbClr val="4E4D4A"/>
                </a:solidFill>
                <a:latin typeface="Montserrat"/>
                <a:ea typeface="Montserrat"/>
                <a:cs typeface="Montserrat"/>
                <a:sym typeface="Montserrat"/>
              </a:rPr>
              <a:t>Seek Diverse Perspectives</a:t>
            </a:r>
          </a:p>
        </p:txBody>
      </p:sp>
      <p:sp>
        <p:nvSpPr>
          <p:cNvPr name="TextBox 9" id="9"/>
          <p:cNvSpPr txBox="true"/>
          <p:nvPr/>
        </p:nvSpPr>
        <p:spPr>
          <a:xfrm rot="0">
            <a:off x="1028700" y="2009775"/>
            <a:ext cx="2174386" cy="1028688"/>
          </a:xfrm>
          <a:prstGeom prst="rect">
            <a:avLst/>
          </a:prstGeom>
        </p:spPr>
        <p:txBody>
          <a:bodyPr anchor="t" rtlCol="false" tIns="0" lIns="0" bIns="0" rIns="0">
            <a:spAutoFit/>
          </a:bodyPr>
          <a:lstStyle/>
          <a:p>
            <a:pPr algn="l">
              <a:lnSpc>
                <a:spcPts val="8400"/>
              </a:lnSpc>
            </a:pPr>
            <a:r>
              <a:rPr lang="en-US" sz="6000">
                <a:solidFill>
                  <a:srgbClr val="4E4D4A"/>
                </a:solidFill>
                <a:latin typeface="Montserrat"/>
                <a:ea typeface="Montserrat"/>
                <a:cs typeface="Montserrat"/>
                <a:sym typeface="Montserrat"/>
              </a:rPr>
              <a:t>01</a:t>
            </a:r>
          </a:p>
        </p:txBody>
      </p:sp>
      <p:sp>
        <p:nvSpPr>
          <p:cNvPr name="TextBox 10" id="10"/>
          <p:cNvSpPr txBox="true"/>
          <p:nvPr/>
        </p:nvSpPr>
        <p:spPr>
          <a:xfrm rot="0">
            <a:off x="1028700" y="4425996"/>
            <a:ext cx="11124916" cy="26479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Algorithms on social media platforms feed us information that align with our own views. We must intentionally seek out perspectives that differ from our own. This allows us to see alternative ideas, improves understanding, and creates a more accurate picture of the world we live in. </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8743950"/>
            <a:ext cx="18288000" cy="1543050"/>
            <a:chOff x="0" y="0"/>
            <a:chExt cx="4816593" cy="406400"/>
          </a:xfrm>
        </p:grpSpPr>
        <p:sp>
          <p:nvSpPr>
            <p:cNvPr name="Freeform 3" id="3"/>
            <p:cNvSpPr/>
            <p:nvPr/>
          </p:nvSpPr>
          <p:spPr>
            <a:xfrm flipH="false" flipV="false" rot="0">
              <a:off x="0" y="0"/>
              <a:ext cx="4816592" cy="406400"/>
            </a:xfrm>
            <a:custGeom>
              <a:avLst/>
              <a:gdLst/>
              <a:ahLst/>
              <a:cxnLst/>
              <a:rect r="r" b="b" t="t" l="l"/>
              <a:pathLst>
                <a:path h="406400" w="4816592">
                  <a:moveTo>
                    <a:pt x="0" y="0"/>
                  </a:moveTo>
                  <a:lnTo>
                    <a:pt x="4816592" y="0"/>
                  </a:lnTo>
                  <a:lnTo>
                    <a:pt x="4816592" y="406400"/>
                  </a:lnTo>
                  <a:lnTo>
                    <a:pt x="0" y="406400"/>
                  </a:lnTo>
                  <a:close/>
                </a:path>
              </a:pathLst>
            </a:custGeom>
            <a:solidFill>
              <a:srgbClr val="4E4D4A"/>
            </a:solidFill>
          </p:spPr>
        </p:sp>
        <p:sp>
          <p:nvSpPr>
            <p:cNvPr name="TextBox 4" id="4"/>
            <p:cNvSpPr txBox="true"/>
            <p:nvPr/>
          </p:nvSpPr>
          <p:spPr>
            <a:xfrm>
              <a:off x="0" y="-38100"/>
              <a:ext cx="4816593" cy="444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5400000">
            <a:off x="12372975" y="4371975"/>
            <a:ext cx="10287000" cy="1543050"/>
            <a:chOff x="0" y="0"/>
            <a:chExt cx="2709333" cy="406400"/>
          </a:xfrm>
        </p:grpSpPr>
        <p:sp>
          <p:nvSpPr>
            <p:cNvPr name="Freeform 6" id="6"/>
            <p:cNvSpPr/>
            <p:nvPr/>
          </p:nvSpPr>
          <p:spPr>
            <a:xfrm flipH="false" flipV="false" rot="0">
              <a:off x="0" y="0"/>
              <a:ext cx="2709333" cy="406400"/>
            </a:xfrm>
            <a:custGeom>
              <a:avLst/>
              <a:gdLst/>
              <a:ahLst/>
              <a:cxnLst/>
              <a:rect r="r" b="b" t="t" l="l"/>
              <a:pathLst>
                <a:path h="406400" w="2709333">
                  <a:moveTo>
                    <a:pt x="0" y="0"/>
                  </a:moveTo>
                  <a:lnTo>
                    <a:pt x="2709333" y="0"/>
                  </a:lnTo>
                  <a:lnTo>
                    <a:pt x="2709333" y="406400"/>
                  </a:lnTo>
                  <a:lnTo>
                    <a:pt x="0" y="406400"/>
                  </a:lnTo>
                  <a:close/>
                </a:path>
              </a:pathLst>
            </a:custGeom>
            <a:solidFill>
              <a:srgbClr val="4E4D4A"/>
            </a:solidFill>
          </p:spPr>
        </p:sp>
        <p:sp>
          <p:nvSpPr>
            <p:cNvPr name="TextBox 7" id="7"/>
            <p:cNvSpPr txBox="true"/>
            <p:nvPr/>
          </p:nvSpPr>
          <p:spPr>
            <a:xfrm>
              <a:off x="0" y="-38100"/>
              <a:ext cx="2709333" cy="4445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028700" y="2514460"/>
            <a:ext cx="8751398" cy="982218"/>
          </a:xfrm>
          <a:prstGeom prst="rect">
            <a:avLst/>
          </a:prstGeom>
        </p:spPr>
        <p:txBody>
          <a:bodyPr anchor="t" rtlCol="false" tIns="0" lIns="0" bIns="0" rIns="0">
            <a:spAutoFit/>
          </a:bodyPr>
          <a:lstStyle/>
          <a:p>
            <a:pPr algn="l">
              <a:lnSpc>
                <a:spcPts val="7521"/>
              </a:lnSpc>
            </a:pPr>
            <a:r>
              <a:rPr lang="en-US" sz="6900">
                <a:solidFill>
                  <a:srgbClr val="4E4D4A"/>
                </a:solidFill>
                <a:latin typeface="Montserrat"/>
                <a:ea typeface="Montserrat"/>
                <a:cs typeface="Montserrat"/>
                <a:sym typeface="Montserrat"/>
              </a:rPr>
              <a:t>Ask Questions</a:t>
            </a:r>
          </a:p>
        </p:txBody>
      </p:sp>
      <p:sp>
        <p:nvSpPr>
          <p:cNvPr name="TextBox 9" id="9"/>
          <p:cNvSpPr txBox="true"/>
          <p:nvPr/>
        </p:nvSpPr>
        <p:spPr>
          <a:xfrm rot="0">
            <a:off x="1028700" y="1447800"/>
            <a:ext cx="2174386" cy="1028688"/>
          </a:xfrm>
          <a:prstGeom prst="rect">
            <a:avLst/>
          </a:prstGeom>
        </p:spPr>
        <p:txBody>
          <a:bodyPr anchor="t" rtlCol="false" tIns="0" lIns="0" bIns="0" rIns="0">
            <a:spAutoFit/>
          </a:bodyPr>
          <a:lstStyle/>
          <a:p>
            <a:pPr algn="l">
              <a:lnSpc>
                <a:spcPts val="8400"/>
              </a:lnSpc>
            </a:pPr>
            <a:r>
              <a:rPr lang="en-US" sz="6000">
                <a:solidFill>
                  <a:srgbClr val="4E4D4A"/>
                </a:solidFill>
                <a:latin typeface="Montserrat"/>
                <a:ea typeface="Montserrat"/>
                <a:cs typeface="Montserrat"/>
                <a:sym typeface="Montserrat"/>
              </a:rPr>
              <a:t>02</a:t>
            </a:r>
          </a:p>
        </p:txBody>
      </p:sp>
      <p:sp>
        <p:nvSpPr>
          <p:cNvPr name="TextBox 10" id="10"/>
          <p:cNvSpPr txBox="true"/>
          <p:nvPr/>
        </p:nvSpPr>
        <p:spPr>
          <a:xfrm rot="0">
            <a:off x="1028700" y="3753802"/>
            <a:ext cx="8751398" cy="3714750"/>
          </a:xfrm>
          <a:prstGeom prst="rect">
            <a:avLst/>
          </a:prstGeom>
        </p:spPr>
        <p:txBody>
          <a:bodyPr anchor="t" rtlCol="false" tIns="0" lIns="0" bIns="0" rIns="0">
            <a:spAutoFit/>
          </a:bodyPr>
          <a:lstStyle/>
          <a:p>
            <a:pPr algn="l">
              <a:lnSpc>
                <a:spcPts val="4200"/>
              </a:lnSpc>
            </a:pPr>
            <a:r>
              <a:rPr lang="en-US" sz="3000">
                <a:solidFill>
                  <a:srgbClr val="4E4D4A"/>
                </a:solidFill>
                <a:latin typeface="Montserrat"/>
                <a:ea typeface="Montserrat"/>
                <a:cs typeface="Montserrat"/>
                <a:sym typeface="Montserrat"/>
              </a:rPr>
              <a:t>Be curious about the world and people around you. Questions help us clarify, explore, and evaluate information. Ask yourself: What is the purpose of this post? Does the author back up their claims with reliable evidence? Are there any alternative arguments or explanations?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DAGyYCatMrw</dc:identifier>
  <dcterms:modified xsi:type="dcterms:W3CDTF">2011-08-01T06:04:30Z</dcterms:modified>
  <cp:revision>1</cp:revision>
  <dc:title>Critical Thinking Skills to Improve Media Literacy Education Presentation in Orange Blue and Cream Animated Graphic Style</dc:title>
</cp:coreProperties>
</file>